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58" r:id="rId5"/>
    <p:sldId id="295" r:id="rId6"/>
    <p:sldId id="259" r:id="rId7"/>
    <p:sldId id="296" r:id="rId8"/>
    <p:sldId id="297" r:id="rId9"/>
    <p:sldId id="298" r:id="rId10"/>
    <p:sldId id="299" r:id="rId11"/>
    <p:sldId id="300" r:id="rId12"/>
    <p:sldId id="301" r:id="rId13"/>
    <p:sldId id="303" r:id="rId14"/>
    <p:sldId id="302" r:id="rId15"/>
    <p:sldId id="336" r:id="rId16"/>
    <p:sldId id="265" r:id="rId17"/>
    <p:sldId id="266" r:id="rId18"/>
    <p:sldId id="267" r:id="rId19"/>
    <p:sldId id="304" r:id="rId20"/>
    <p:sldId id="268" r:id="rId21"/>
    <p:sldId id="269" r:id="rId22"/>
    <p:sldId id="270" r:id="rId23"/>
    <p:sldId id="271" r:id="rId24"/>
    <p:sldId id="306" r:id="rId25"/>
    <p:sldId id="307" r:id="rId26"/>
    <p:sldId id="309" r:id="rId27"/>
    <p:sldId id="308" r:id="rId28"/>
    <p:sldId id="310" r:id="rId29"/>
    <p:sldId id="311" r:id="rId30"/>
    <p:sldId id="278" r:id="rId31"/>
    <p:sldId id="337" r:id="rId32"/>
    <p:sldId id="279" r:id="rId33"/>
    <p:sldId id="280" r:id="rId34"/>
    <p:sldId id="312" r:id="rId35"/>
    <p:sldId id="281" r:id="rId36"/>
    <p:sldId id="338" r:id="rId37"/>
    <p:sldId id="313" r:id="rId38"/>
    <p:sldId id="314" r:id="rId39"/>
    <p:sldId id="282" r:id="rId40"/>
    <p:sldId id="315" r:id="rId41"/>
    <p:sldId id="316" r:id="rId42"/>
    <p:sldId id="317" r:id="rId43"/>
    <p:sldId id="318" r:id="rId44"/>
    <p:sldId id="319" r:id="rId45"/>
    <p:sldId id="320" r:id="rId46"/>
    <p:sldId id="321" r:id="rId47"/>
    <p:sldId id="273" r:id="rId48"/>
    <p:sldId id="274" r:id="rId49"/>
    <p:sldId id="275" r:id="rId50"/>
    <p:sldId id="276" r:id="rId51"/>
    <p:sldId id="323" r:id="rId52"/>
    <p:sldId id="324" r:id="rId53"/>
    <p:sldId id="325" r:id="rId54"/>
    <p:sldId id="277" r:id="rId55"/>
    <p:sldId id="326" r:id="rId56"/>
    <p:sldId id="327" r:id="rId57"/>
    <p:sldId id="328" r:id="rId58"/>
    <p:sldId id="272" r:id="rId59"/>
    <p:sldId id="283" r:id="rId60"/>
    <p:sldId id="339" r:id="rId61"/>
    <p:sldId id="284" r:id="rId62"/>
    <p:sldId id="285" r:id="rId63"/>
    <p:sldId id="340" r:id="rId64"/>
    <p:sldId id="329" r:id="rId65"/>
    <p:sldId id="287" r:id="rId66"/>
    <p:sldId id="288" r:id="rId67"/>
    <p:sldId id="341" r:id="rId68"/>
    <p:sldId id="342" r:id="rId69"/>
    <p:sldId id="286" r:id="rId70"/>
    <p:sldId id="343" r:id="rId71"/>
    <p:sldId id="289" r:id="rId72"/>
    <p:sldId id="344" r:id="rId73"/>
    <p:sldId id="290" r:id="rId74"/>
    <p:sldId id="345" r:id="rId75"/>
    <p:sldId id="346" r:id="rId76"/>
    <p:sldId id="292" r:id="rId77"/>
    <p:sldId id="305" r:id="rId78"/>
    <p:sldId id="330" r:id="rId79"/>
    <p:sldId id="347" r:id="rId80"/>
    <p:sldId id="331" r:id="rId81"/>
    <p:sldId id="332" r:id="rId82"/>
    <p:sldId id="333" r:id="rId83"/>
    <p:sldId id="348" r:id="rId84"/>
    <p:sldId id="334" r:id="rId85"/>
    <p:sldId id="335" r:id="rId86"/>
    <p:sldId id="293"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65" d="100"/>
          <a:sy n="65" d="100"/>
        </p:scale>
        <p:origin x="8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0141-D9D5-200D-5EAB-12DB3851E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C282AF-10C0-9859-E59E-FAF7A1F7B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80846D-1A7E-ADC1-2AFF-C393DFA4E9E8}"/>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5" name="Footer Placeholder 4">
            <a:extLst>
              <a:ext uri="{FF2B5EF4-FFF2-40B4-BE49-F238E27FC236}">
                <a16:creationId xmlns:a16="http://schemas.microsoft.com/office/drawing/2014/main" id="{F0F7DAA1-920F-37F2-6175-90D0D830D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E47DD-BC34-5D2D-67C0-C9D461B4FE8D}"/>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310510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D851-F0B2-9B9D-84F7-C1B263E3E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4E3B1C-503D-5E3C-31E3-F4D598CE1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1516A-31A4-265C-4A1D-BA0DC69900A0}"/>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5" name="Footer Placeholder 4">
            <a:extLst>
              <a:ext uri="{FF2B5EF4-FFF2-40B4-BE49-F238E27FC236}">
                <a16:creationId xmlns:a16="http://schemas.microsoft.com/office/drawing/2014/main" id="{114626BC-70A1-565B-989D-9A9DA0173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608D3-EF7F-EF9F-787F-54464D78280C}"/>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237489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2F6AC-8878-0B90-9CA8-5BDEF128B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BE7DD0-5C08-4A1D-C8F8-E4DF00B3FB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88FAA-0D23-98BB-6126-26A9395E372D}"/>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5" name="Footer Placeholder 4">
            <a:extLst>
              <a:ext uri="{FF2B5EF4-FFF2-40B4-BE49-F238E27FC236}">
                <a16:creationId xmlns:a16="http://schemas.microsoft.com/office/drawing/2014/main" id="{176DACBD-576A-ECC6-E377-91417E3F8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14658-0236-A6F7-D9AE-C92638DCA088}"/>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164797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386B-EF47-0435-C386-AE2876A4A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8513D-686E-3093-5CAF-CAE3C93221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993D-0255-8945-2372-8E1BBD8F7219}"/>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5" name="Footer Placeholder 4">
            <a:extLst>
              <a:ext uri="{FF2B5EF4-FFF2-40B4-BE49-F238E27FC236}">
                <a16:creationId xmlns:a16="http://schemas.microsoft.com/office/drawing/2014/main" id="{666E7110-0F4A-3A2E-1524-0AD5DB23A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982E0-5F49-DAF9-AAB4-00397C8E60FE}"/>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228434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8025-8D5C-1E36-DBBA-7F031FEDEB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8411F-9CEE-77ED-062F-D6A50EFA8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2C5A8-3FFA-1546-C300-F55CFB3BC60F}"/>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5" name="Footer Placeholder 4">
            <a:extLst>
              <a:ext uri="{FF2B5EF4-FFF2-40B4-BE49-F238E27FC236}">
                <a16:creationId xmlns:a16="http://schemas.microsoft.com/office/drawing/2014/main" id="{E27A96F2-21F1-C362-9869-0C86D7E65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878C3-45B4-20A5-6D2B-A592A7F10393}"/>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280786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0F81-DCC6-2CE7-827C-DDFF7F88A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DB328-73B1-79DA-9481-DD6B39C5D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93FEE-FB6E-F0F1-E855-257041BC2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827377-2B4C-3424-18EA-16C86E3772BE}"/>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6" name="Footer Placeholder 5">
            <a:extLst>
              <a:ext uri="{FF2B5EF4-FFF2-40B4-BE49-F238E27FC236}">
                <a16:creationId xmlns:a16="http://schemas.microsoft.com/office/drawing/2014/main" id="{24EFE559-3423-B806-A13D-0D008F8F7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E1D9D-7928-5024-F7B1-B142F6156400}"/>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117372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9639-33D0-2F64-C8AB-9F2123ABF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B22BE-BC77-A04F-8984-12E22F409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76D38F-518D-17E8-C4E1-8799CD1A88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2D7A95-AE47-3FFB-B4C7-25A620D23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A38EDD-4CDA-36B4-8CF8-C66B9051E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CABC43-BA65-FACB-B297-03F2738D6590}"/>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8" name="Footer Placeholder 7">
            <a:extLst>
              <a:ext uri="{FF2B5EF4-FFF2-40B4-BE49-F238E27FC236}">
                <a16:creationId xmlns:a16="http://schemas.microsoft.com/office/drawing/2014/main" id="{B31CE74D-C04D-593B-1908-78751D076C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47E74A-E1B0-997F-0B61-61982DB34871}"/>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399822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0EB8-FA3B-9D56-657C-7ED54F931A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69B8D3-AD6F-8CF5-9CAF-AD42C0143649}"/>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4" name="Footer Placeholder 3">
            <a:extLst>
              <a:ext uri="{FF2B5EF4-FFF2-40B4-BE49-F238E27FC236}">
                <a16:creationId xmlns:a16="http://schemas.microsoft.com/office/drawing/2014/main" id="{0084A2E7-746F-D258-C553-DFB42B88F8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5E19C9-4F29-D56F-F735-DE065AF26013}"/>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331774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5812A-C930-87F0-50B5-89D0056FA6B5}"/>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3" name="Footer Placeholder 2">
            <a:extLst>
              <a:ext uri="{FF2B5EF4-FFF2-40B4-BE49-F238E27FC236}">
                <a16:creationId xmlns:a16="http://schemas.microsoft.com/office/drawing/2014/main" id="{A0436233-AA8F-6D2E-F2E0-E6A09FF29A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15034-B2A6-A7DE-CE3F-0425286496BA}"/>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315043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4F07-0A89-E97E-AA40-FD50D9A78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BD21B-5299-E92E-84B0-15B47C7D6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006CF1-9008-FF8E-8FD2-54E9D03F8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4AF80-AFD2-35AD-E61F-A15B634DD3F1}"/>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6" name="Footer Placeholder 5">
            <a:extLst>
              <a:ext uri="{FF2B5EF4-FFF2-40B4-BE49-F238E27FC236}">
                <a16:creationId xmlns:a16="http://schemas.microsoft.com/office/drawing/2014/main" id="{3F930C1B-B5A2-5BC4-18F5-BB05D3493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8882A-3457-1599-4D79-C74EA523F961}"/>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369610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A4F4-33FB-749E-80F5-68466DBE5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E29D2-D99F-227A-7215-C02B3980F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3EF495-95A6-8EC7-EDDB-F3A6DA4B2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ED2A2-579A-7F5B-3609-B02129742522}"/>
              </a:ext>
            </a:extLst>
          </p:cNvPr>
          <p:cNvSpPr>
            <a:spLocks noGrp="1"/>
          </p:cNvSpPr>
          <p:nvPr>
            <p:ph type="dt" sz="half" idx="10"/>
          </p:nvPr>
        </p:nvSpPr>
        <p:spPr/>
        <p:txBody>
          <a:bodyPr/>
          <a:lstStyle/>
          <a:p>
            <a:fld id="{251019F5-0D1A-43C0-9676-00AA03C7328F}" type="datetimeFigureOut">
              <a:rPr lang="en-US" smtClean="0"/>
              <a:t>5/13/2022</a:t>
            </a:fld>
            <a:endParaRPr lang="en-US"/>
          </a:p>
        </p:txBody>
      </p:sp>
      <p:sp>
        <p:nvSpPr>
          <p:cNvPr id="6" name="Footer Placeholder 5">
            <a:extLst>
              <a:ext uri="{FF2B5EF4-FFF2-40B4-BE49-F238E27FC236}">
                <a16:creationId xmlns:a16="http://schemas.microsoft.com/office/drawing/2014/main" id="{8485850D-A0CF-F0F6-EBFF-2FB4636EF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53011-3FD3-18D0-C6BE-8CEA173EFE92}"/>
              </a:ext>
            </a:extLst>
          </p:cNvPr>
          <p:cNvSpPr>
            <a:spLocks noGrp="1"/>
          </p:cNvSpPr>
          <p:nvPr>
            <p:ph type="sldNum" sz="quarter" idx="12"/>
          </p:nvPr>
        </p:nvSpPr>
        <p:spPr/>
        <p:txBody>
          <a:bodyPr/>
          <a:lstStyle/>
          <a:p>
            <a:fld id="{93D141F6-5153-451B-8A61-2938DEC4C4FB}" type="slidenum">
              <a:rPr lang="en-US" smtClean="0"/>
              <a:t>‹#›</a:t>
            </a:fld>
            <a:endParaRPr lang="en-US"/>
          </a:p>
        </p:txBody>
      </p:sp>
    </p:spTree>
    <p:extLst>
      <p:ext uri="{BB962C8B-B14F-4D97-AF65-F5344CB8AC3E}">
        <p14:creationId xmlns:p14="http://schemas.microsoft.com/office/powerpoint/2010/main" val="270064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r="-2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A664D-684D-63D9-947E-E890D6384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0BE79-8FFE-B190-B96F-9156276EB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45928-888D-FEC5-FF3A-3FE9798B9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019F5-0D1A-43C0-9676-00AA03C7328F}" type="datetimeFigureOut">
              <a:rPr lang="en-US" smtClean="0"/>
              <a:t>5/13/2022</a:t>
            </a:fld>
            <a:endParaRPr lang="en-US"/>
          </a:p>
        </p:txBody>
      </p:sp>
      <p:sp>
        <p:nvSpPr>
          <p:cNvPr id="5" name="Footer Placeholder 4">
            <a:extLst>
              <a:ext uri="{FF2B5EF4-FFF2-40B4-BE49-F238E27FC236}">
                <a16:creationId xmlns:a16="http://schemas.microsoft.com/office/drawing/2014/main" id="{75862590-53E4-6EF9-6D62-981AD9BDF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7922E3-0794-0406-F145-48AF28D7A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141F6-5153-451B-8A61-2938DEC4C4FB}" type="slidenum">
              <a:rPr lang="en-US" smtClean="0"/>
              <a:t>‹#›</a:t>
            </a:fld>
            <a:endParaRPr lang="en-US"/>
          </a:p>
        </p:txBody>
      </p:sp>
    </p:spTree>
    <p:extLst>
      <p:ext uri="{BB962C8B-B14F-4D97-AF65-F5344CB8AC3E}">
        <p14:creationId xmlns:p14="http://schemas.microsoft.com/office/powerpoint/2010/main" val="388875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79E9-E36B-3BBE-BF47-AB8A87933D96}"/>
              </a:ext>
            </a:extLst>
          </p:cNvPr>
          <p:cNvSpPr>
            <a:spLocks noGrp="1"/>
          </p:cNvSpPr>
          <p:nvPr>
            <p:ph type="ctrTitle"/>
          </p:nvPr>
        </p:nvSpPr>
        <p:spPr/>
        <p:txBody>
          <a:bodyPr/>
          <a:lstStyle/>
          <a:p>
            <a:r>
              <a:rPr lang="en-US" dirty="0" err="1">
                <a:solidFill>
                  <a:srgbClr val="C00000"/>
                </a:solidFill>
              </a:rPr>
              <a:t>Labour</a:t>
            </a:r>
            <a:r>
              <a:rPr lang="en-US" dirty="0">
                <a:solidFill>
                  <a:srgbClr val="C00000"/>
                </a:solidFill>
              </a:rPr>
              <a:t>, Stages and its Physiology</a:t>
            </a:r>
          </a:p>
        </p:txBody>
      </p:sp>
    </p:spTree>
    <p:extLst>
      <p:ext uri="{BB962C8B-B14F-4D97-AF65-F5344CB8AC3E}">
        <p14:creationId xmlns:p14="http://schemas.microsoft.com/office/powerpoint/2010/main" val="283617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A426-0FCB-E446-8C1C-60C2AC77F12D}"/>
              </a:ext>
            </a:extLst>
          </p:cNvPr>
          <p:cNvSpPr>
            <a:spLocks noGrp="1"/>
          </p:cNvSpPr>
          <p:nvPr>
            <p:ph type="title"/>
          </p:nvPr>
        </p:nvSpPr>
        <p:spPr/>
        <p:txBody>
          <a:bodyPr/>
          <a:lstStyle/>
          <a:p>
            <a:r>
              <a:rPr lang="en-US" dirty="0">
                <a:solidFill>
                  <a:srgbClr val="C00000"/>
                </a:solidFill>
              </a:rPr>
              <a:t>Prostaglandins</a:t>
            </a:r>
          </a:p>
        </p:txBody>
      </p:sp>
      <p:sp>
        <p:nvSpPr>
          <p:cNvPr id="3" name="Content Placeholder 2">
            <a:extLst>
              <a:ext uri="{FF2B5EF4-FFF2-40B4-BE49-F238E27FC236}">
                <a16:creationId xmlns:a16="http://schemas.microsoft.com/office/drawing/2014/main" id="{00802D2D-2B08-FAF9-CF25-0DB62DEE99F1}"/>
              </a:ext>
            </a:extLst>
          </p:cNvPr>
          <p:cNvSpPr>
            <a:spLocks noGrp="1"/>
          </p:cNvSpPr>
          <p:nvPr>
            <p:ph idx="1"/>
          </p:nvPr>
        </p:nvSpPr>
        <p:spPr/>
        <p:txBody>
          <a:bodyPr/>
          <a:lstStyle/>
          <a:p>
            <a:r>
              <a:rPr lang="en-US" dirty="0"/>
              <a:t>Prostaglandins are the important factor which initiate and maintain </a:t>
            </a:r>
            <a:r>
              <a:rPr lang="en-US" dirty="0" err="1"/>
              <a:t>labour</a:t>
            </a:r>
            <a:r>
              <a:rPr lang="en-US" dirty="0"/>
              <a:t>. </a:t>
            </a:r>
          </a:p>
          <a:p>
            <a:r>
              <a:rPr lang="en-US" dirty="0"/>
              <a:t>The major sites of synthesis of prostaglandins are --- amnion, chorion, decidual cells and myometrium. </a:t>
            </a:r>
          </a:p>
          <a:p>
            <a:r>
              <a:rPr lang="en-US" dirty="0"/>
              <a:t>Synthesis is triggered by –rise in </a:t>
            </a:r>
            <a:r>
              <a:rPr lang="en-US" dirty="0" err="1"/>
              <a:t>oestrogen</a:t>
            </a:r>
            <a:r>
              <a:rPr lang="en-US" dirty="0"/>
              <a:t> level, glucocorticoids, mechanical stretching in the late pregnancy, increase in cytokines, infection, vaginal examination, separation or rupture of membranes</a:t>
            </a:r>
          </a:p>
        </p:txBody>
      </p:sp>
    </p:spTree>
    <p:extLst>
      <p:ext uri="{BB962C8B-B14F-4D97-AF65-F5344CB8AC3E}">
        <p14:creationId xmlns:p14="http://schemas.microsoft.com/office/powerpoint/2010/main" val="271233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3C5A-B4F5-CE14-3DB9-AF002797C57D}"/>
              </a:ext>
            </a:extLst>
          </p:cNvPr>
          <p:cNvSpPr>
            <a:spLocks noGrp="1"/>
          </p:cNvSpPr>
          <p:nvPr>
            <p:ph type="title"/>
          </p:nvPr>
        </p:nvSpPr>
        <p:spPr/>
        <p:txBody>
          <a:bodyPr/>
          <a:lstStyle/>
          <a:p>
            <a:r>
              <a:rPr lang="en-US" dirty="0">
                <a:solidFill>
                  <a:srgbClr val="C00000"/>
                </a:solidFill>
              </a:rPr>
              <a:t>Oxytocin</a:t>
            </a:r>
          </a:p>
        </p:txBody>
      </p:sp>
      <p:sp>
        <p:nvSpPr>
          <p:cNvPr id="3" name="Content Placeholder 2">
            <a:extLst>
              <a:ext uri="{FF2B5EF4-FFF2-40B4-BE49-F238E27FC236}">
                <a16:creationId xmlns:a16="http://schemas.microsoft.com/office/drawing/2014/main" id="{E2B20205-02B1-B81C-7257-049795B2BCEF}"/>
              </a:ext>
            </a:extLst>
          </p:cNvPr>
          <p:cNvSpPr>
            <a:spLocks noGrp="1"/>
          </p:cNvSpPr>
          <p:nvPr>
            <p:ph idx="1"/>
          </p:nvPr>
        </p:nvSpPr>
        <p:spPr/>
        <p:txBody>
          <a:bodyPr/>
          <a:lstStyle/>
          <a:p>
            <a:r>
              <a:rPr lang="en-US" dirty="0"/>
              <a:t>Oxytocin receptors are increased in the uterus with the onset of </a:t>
            </a:r>
            <a:r>
              <a:rPr lang="en-US" dirty="0" err="1"/>
              <a:t>labour</a:t>
            </a:r>
            <a:r>
              <a:rPr lang="en-US" dirty="0"/>
              <a:t>.</a:t>
            </a:r>
          </a:p>
          <a:p>
            <a:r>
              <a:rPr lang="en-US" dirty="0"/>
              <a:t>Oxytocin promotes the release of prostaglandins from the decidua.</a:t>
            </a:r>
          </a:p>
          <a:p>
            <a:r>
              <a:rPr lang="en-US" dirty="0"/>
              <a:t> Oxytocin synthesis is increased in the decidua and in the placenta.</a:t>
            </a:r>
          </a:p>
          <a:p>
            <a:r>
              <a:rPr lang="en-US" dirty="0"/>
              <a:t> Vaginal examination and amniotomy cause rise in maternal plasma oxytocin level (Ferguson reflex).</a:t>
            </a:r>
          </a:p>
        </p:txBody>
      </p:sp>
    </p:spTree>
    <p:extLst>
      <p:ext uri="{BB962C8B-B14F-4D97-AF65-F5344CB8AC3E}">
        <p14:creationId xmlns:p14="http://schemas.microsoft.com/office/powerpoint/2010/main" val="195333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1C9-E3E3-97BB-D849-8CE490B31143}"/>
              </a:ext>
            </a:extLst>
          </p:cNvPr>
          <p:cNvSpPr>
            <a:spLocks noGrp="1"/>
          </p:cNvSpPr>
          <p:nvPr>
            <p:ph type="title"/>
          </p:nvPr>
        </p:nvSpPr>
        <p:spPr/>
        <p:txBody>
          <a:bodyPr/>
          <a:lstStyle/>
          <a:p>
            <a:r>
              <a:rPr lang="en-US" dirty="0">
                <a:solidFill>
                  <a:srgbClr val="C00000"/>
                </a:solidFill>
              </a:rPr>
              <a:t>Neurological factor </a:t>
            </a:r>
          </a:p>
        </p:txBody>
      </p:sp>
      <p:sp>
        <p:nvSpPr>
          <p:cNvPr id="3" name="Content Placeholder 2">
            <a:extLst>
              <a:ext uri="{FF2B5EF4-FFF2-40B4-BE49-F238E27FC236}">
                <a16:creationId xmlns:a16="http://schemas.microsoft.com/office/drawing/2014/main" id="{28757733-9D50-0DE5-B215-D6C920D6374C}"/>
              </a:ext>
            </a:extLst>
          </p:cNvPr>
          <p:cNvSpPr>
            <a:spLocks noGrp="1"/>
          </p:cNvSpPr>
          <p:nvPr>
            <p:ph idx="1"/>
          </p:nvPr>
        </p:nvSpPr>
        <p:spPr/>
        <p:txBody>
          <a:bodyPr/>
          <a:lstStyle/>
          <a:p>
            <a:r>
              <a:rPr lang="en-US" dirty="0"/>
              <a:t>Both α and β adrenergic receptors are present in the myometrium; </a:t>
            </a:r>
            <a:r>
              <a:rPr lang="en-US" dirty="0" err="1"/>
              <a:t>oestrogen</a:t>
            </a:r>
            <a:r>
              <a:rPr lang="en-US" dirty="0"/>
              <a:t> causing the α receptors and progesterone the β </a:t>
            </a:r>
            <a:r>
              <a:rPr lang="en-US" dirty="0" err="1"/>
              <a:t>receptoors</a:t>
            </a:r>
            <a:r>
              <a:rPr lang="en-US" dirty="0"/>
              <a:t> to function predominantly. </a:t>
            </a:r>
          </a:p>
          <a:p>
            <a:r>
              <a:rPr lang="en-US" dirty="0"/>
              <a:t>The contractile response is initiated through the α receptors of the post ganglionic nerve </a:t>
            </a:r>
            <a:r>
              <a:rPr lang="en-US" dirty="0" err="1"/>
              <a:t>fibres</a:t>
            </a:r>
            <a:r>
              <a:rPr lang="en-US" dirty="0"/>
              <a:t> in and around the cervix and the lower part of the uterus.</a:t>
            </a:r>
          </a:p>
        </p:txBody>
      </p:sp>
    </p:spTree>
    <p:extLst>
      <p:ext uri="{BB962C8B-B14F-4D97-AF65-F5344CB8AC3E}">
        <p14:creationId xmlns:p14="http://schemas.microsoft.com/office/powerpoint/2010/main" val="112281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E866AC-786C-64FB-0F02-9580576DD910}"/>
              </a:ext>
            </a:extLst>
          </p:cNvPr>
          <p:cNvSpPr>
            <a:spLocks noGrp="1"/>
          </p:cNvSpPr>
          <p:nvPr>
            <p:ph type="title"/>
          </p:nvPr>
        </p:nvSpPr>
        <p:spPr/>
        <p:txBody>
          <a:bodyPr/>
          <a:lstStyle/>
          <a:p>
            <a:r>
              <a:rPr lang="en-US" dirty="0">
                <a:solidFill>
                  <a:srgbClr val="C00000"/>
                </a:solidFill>
              </a:rPr>
              <a:t>False </a:t>
            </a:r>
            <a:r>
              <a:rPr lang="en-US" dirty="0" err="1">
                <a:solidFill>
                  <a:srgbClr val="C00000"/>
                </a:solidFill>
              </a:rPr>
              <a:t>labour</a:t>
            </a:r>
            <a:r>
              <a:rPr lang="en-US" dirty="0">
                <a:solidFill>
                  <a:srgbClr val="C00000"/>
                </a:solidFill>
              </a:rPr>
              <a:t> pain </a:t>
            </a:r>
            <a:br>
              <a:rPr lang="en-US" dirty="0"/>
            </a:br>
            <a:endParaRPr lang="en-US" dirty="0"/>
          </a:p>
        </p:txBody>
      </p:sp>
      <p:sp>
        <p:nvSpPr>
          <p:cNvPr id="8" name="Content Placeholder 7">
            <a:extLst>
              <a:ext uri="{FF2B5EF4-FFF2-40B4-BE49-F238E27FC236}">
                <a16:creationId xmlns:a16="http://schemas.microsoft.com/office/drawing/2014/main" id="{C5957752-C585-06D5-BD1B-07CE3652D303}"/>
              </a:ext>
            </a:extLst>
          </p:cNvPr>
          <p:cNvSpPr>
            <a:spLocks noGrp="1"/>
          </p:cNvSpPr>
          <p:nvPr>
            <p:ph idx="1"/>
          </p:nvPr>
        </p:nvSpPr>
        <p:spPr/>
        <p:txBody>
          <a:bodyPr/>
          <a:lstStyle/>
          <a:p>
            <a:r>
              <a:rPr lang="en-US" dirty="0"/>
              <a:t>Features-</a:t>
            </a:r>
          </a:p>
          <a:p>
            <a:r>
              <a:rPr lang="en-US" dirty="0"/>
              <a:t> Dull in nature and usually confined to the lower abdomen and groin. </a:t>
            </a:r>
          </a:p>
          <a:p>
            <a:r>
              <a:rPr lang="en-US" dirty="0"/>
              <a:t> Continuous and unrelated with hardening of the uterus </a:t>
            </a:r>
          </a:p>
          <a:p>
            <a:r>
              <a:rPr lang="en-US" dirty="0"/>
              <a:t> Without any effect on dilatation of the cervix. </a:t>
            </a:r>
          </a:p>
          <a:p>
            <a:r>
              <a:rPr lang="en-US" dirty="0"/>
              <a:t> Usually relieved by medications.</a:t>
            </a:r>
          </a:p>
          <a:p>
            <a:endParaRPr lang="en-US" dirty="0"/>
          </a:p>
        </p:txBody>
      </p:sp>
    </p:spTree>
    <p:extLst>
      <p:ext uri="{BB962C8B-B14F-4D97-AF65-F5344CB8AC3E}">
        <p14:creationId xmlns:p14="http://schemas.microsoft.com/office/powerpoint/2010/main" val="56643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24DF-A160-2E00-9A97-3F27577A7F70}"/>
              </a:ext>
            </a:extLst>
          </p:cNvPr>
          <p:cNvSpPr>
            <a:spLocks noGrp="1"/>
          </p:cNvSpPr>
          <p:nvPr>
            <p:ph type="title"/>
          </p:nvPr>
        </p:nvSpPr>
        <p:spPr/>
        <p:txBody>
          <a:bodyPr/>
          <a:lstStyle/>
          <a:p>
            <a:r>
              <a:rPr lang="en-US" dirty="0">
                <a:solidFill>
                  <a:srgbClr val="C00000"/>
                </a:solidFill>
              </a:rPr>
              <a:t>Pre </a:t>
            </a:r>
            <a:r>
              <a:rPr lang="en-US" dirty="0" err="1">
                <a:solidFill>
                  <a:srgbClr val="C00000"/>
                </a:solidFill>
              </a:rPr>
              <a:t>labour</a:t>
            </a:r>
            <a:r>
              <a:rPr lang="en-US" dirty="0">
                <a:solidFill>
                  <a:srgbClr val="C00000"/>
                </a:solidFill>
              </a:rPr>
              <a:t> (premonitory stage) Begins: </a:t>
            </a:r>
          </a:p>
        </p:txBody>
      </p:sp>
      <p:sp>
        <p:nvSpPr>
          <p:cNvPr id="3" name="Content Placeholder 2">
            <a:extLst>
              <a:ext uri="{FF2B5EF4-FFF2-40B4-BE49-F238E27FC236}">
                <a16:creationId xmlns:a16="http://schemas.microsoft.com/office/drawing/2014/main" id="{33E7EA2B-8E4C-A825-0B27-CACD21A8F0C0}"/>
              </a:ext>
            </a:extLst>
          </p:cNvPr>
          <p:cNvSpPr>
            <a:spLocks noGrp="1"/>
          </p:cNvSpPr>
          <p:nvPr>
            <p:ph idx="1"/>
          </p:nvPr>
        </p:nvSpPr>
        <p:spPr/>
        <p:txBody>
          <a:bodyPr/>
          <a:lstStyle/>
          <a:p>
            <a:r>
              <a:rPr lang="en-US" dirty="0"/>
              <a:t> Primigravida: 2 or 3 weeks before the onset of true </a:t>
            </a:r>
            <a:r>
              <a:rPr lang="en-US" dirty="0" err="1"/>
              <a:t>labour</a:t>
            </a:r>
            <a:r>
              <a:rPr lang="en-US" dirty="0"/>
              <a:t>. </a:t>
            </a:r>
          </a:p>
          <a:p>
            <a:r>
              <a:rPr lang="en-US" dirty="0"/>
              <a:t> Multigravida: few days prior.</a:t>
            </a:r>
          </a:p>
        </p:txBody>
      </p:sp>
    </p:spTree>
    <p:extLst>
      <p:ext uri="{BB962C8B-B14F-4D97-AF65-F5344CB8AC3E}">
        <p14:creationId xmlns:p14="http://schemas.microsoft.com/office/powerpoint/2010/main" val="132894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1A73-F01B-1BC1-7B6E-9021CEACD053}"/>
              </a:ext>
            </a:extLst>
          </p:cNvPr>
          <p:cNvSpPr>
            <a:spLocks noGrp="1"/>
          </p:cNvSpPr>
          <p:nvPr>
            <p:ph type="title"/>
          </p:nvPr>
        </p:nvSpPr>
        <p:spPr/>
        <p:txBody>
          <a:bodyPr/>
          <a:lstStyle/>
          <a:p>
            <a:r>
              <a:rPr lang="en-US" dirty="0">
                <a:solidFill>
                  <a:srgbClr val="C00000"/>
                </a:solidFill>
              </a:rPr>
              <a:t>Features of </a:t>
            </a:r>
            <a:r>
              <a:rPr lang="en-US" dirty="0" err="1">
                <a:solidFill>
                  <a:srgbClr val="C00000"/>
                </a:solidFill>
              </a:rPr>
              <a:t>prelabour</a:t>
            </a:r>
            <a:r>
              <a:rPr lang="en-US" dirty="0">
                <a:solidFill>
                  <a:srgbClr val="C00000"/>
                </a:solidFill>
              </a:rPr>
              <a:t> </a:t>
            </a:r>
          </a:p>
        </p:txBody>
      </p:sp>
      <p:sp>
        <p:nvSpPr>
          <p:cNvPr id="3" name="Content Placeholder 2">
            <a:extLst>
              <a:ext uri="{FF2B5EF4-FFF2-40B4-BE49-F238E27FC236}">
                <a16:creationId xmlns:a16="http://schemas.microsoft.com/office/drawing/2014/main" id="{EFC9A438-E28E-C2E7-5C2E-677E446FCBC8}"/>
              </a:ext>
            </a:extLst>
          </p:cNvPr>
          <p:cNvSpPr>
            <a:spLocks noGrp="1"/>
          </p:cNvSpPr>
          <p:nvPr>
            <p:ph idx="1"/>
          </p:nvPr>
        </p:nvSpPr>
        <p:spPr/>
        <p:txBody>
          <a:bodyPr/>
          <a:lstStyle/>
          <a:p>
            <a:r>
              <a:rPr lang="en-US" dirty="0"/>
              <a:t>Lightening </a:t>
            </a:r>
          </a:p>
          <a:p>
            <a:r>
              <a:rPr lang="en-US" dirty="0"/>
              <a:t>Cervical changes </a:t>
            </a:r>
          </a:p>
          <a:p>
            <a:r>
              <a:rPr lang="en-US" dirty="0"/>
              <a:t>Appearance of false pain</a:t>
            </a:r>
          </a:p>
        </p:txBody>
      </p:sp>
    </p:spTree>
    <p:extLst>
      <p:ext uri="{BB962C8B-B14F-4D97-AF65-F5344CB8AC3E}">
        <p14:creationId xmlns:p14="http://schemas.microsoft.com/office/powerpoint/2010/main" val="38626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A64E-4208-6D3C-903B-2C0ED56896F3}"/>
              </a:ext>
            </a:extLst>
          </p:cNvPr>
          <p:cNvSpPr>
            <a:spLocks noGrp="1"/>
          </p:cNvSpPr>
          <p:nvPr>
            <p:ph type="title"/>
          </p:nvPr>
        </p:nvSpPr>
        <p:spPr/>
        <p:txBody>
          <a:bodyPr/>
          <a:lstStyle/>
          <a:p>
            <a:pPr algn="ctr"/>
            <a:r>
              <a:rPr lang="en-US" dirty="0">
                <a:solidFill>
                  <a:srgbClr val="C00000"/>
                </a:solidFill>
              </a:rPr>
              <a:t>True </a:t>
            </a:r>
            <a:r>
              <a:rPr lang="en-US" dirty="0" err="1">
                <a:solidFill>
                  <a:srgbClr val="C00000"/>
                </a:solidFill>
              </a:rPr>
              <a:t>Labour</a:t>
            </a:r>
            <a:r>
              <a:rPr lang="en-US" dirty="0">
                <a:solidFill>
                  <a:srgbClr val="C00000"/>
                </a:solidFill>
              </a:rPr>
              <a:t> pain</a:t>
            </a:r>
          </a:p>
        </p:txBody>
      </p:sp>
      <p:sp>
        <p:nvSpPr>
          <p:cNvPr id="7" name="Content Placeholder 6">
            <a:extLst>
              <a:ext uri="{FF2B5EF4-FFF2-40B4-BE49-F238E27FC236}">
                <a16:creationId xmlns:a16="http://schemas.microsoft.com/office/drawing/2014/main" id="{E90721DC-5267-908B-E067-A3931F61E721}"/>
              </a:ext>
            </a:extLst>
          </p:cNvPr>
          <p:cNvSpPr>
            <a:spLocks noGrp="1"/>
          </p:cNvSpPr>
          <p:nvPr>
            <p:ph idx="1"/>
          </p:nvPr>
        </p:nvSpPr>
        <p:spPr/>
        <p:txBody>
          <a:bodyPr>
            <a:normAutofit/>
          </a:bodyPr>
          <a:lstStyle/>
          <a:p>
            <a:pPr marL="0" indent="0">
              <a:buNone/>
            </a:pPr>
            <a:r>
              <a:rPr lang="en-US" sz="3000" b="1" dirty="0"/>
              <a:t>Features-</a:t>
            </a:r>
          </a:p>
          <a:p>
            <a:pPr>
              <a:buClr>
                <a:srgbClr val="C00000"/>
              </a:buClr>
              <a:buFont typeface="Wingdings" panose="05000000000000000000" pitchFamily="2" charset="2"/>
              <a:buChar char="Ø"/>
            </a:pPr>
            <a:r>
              <a:rPr lang="en-US" dirty="0"/>
              <a:t> Painful uterine contractions (</a:t>
            </a:r>
            <a:r>
              <a:rPr lang="en-US" dirty="0" err="1"/>
              <a:t>labour</a:t>
            </a:r>
            <a:r>
              <a:rPr lang="en-US" dirty="0"/>
              <a:t> pain) at regular intervals </a:t>
            </a:r>
          </a:p>
          <a:p>
            <a:pPr>
              <a:buClr>
                <a:srgbClr val="C00000"/>
              </a:buClr>
              <a:buFont typeface="Wingdings" panose="05000000000000000000" pitchFamily="2" charset="2"/>
              <a:buChar char="Ø"/>
            </a:pPr>
            <a:r>
              <a:rPr lang="en-US" dirty="0"/>
              <a:t> Contraction with increasing intensity and duration</a:t>
            </a:r>
          </a:p>
          <a:p>
            <a:pPr>
              <a:buClr>
                <a:srgbClr val="C00000"/>
              </a:buClr>
              <a:buFont typeface="Wingdings" panose="05000000000000000000" pitchFamily="2" charset="2"/>
              <a:buChar char="Ø"/>
            </a:pPr>
            <a:r>
              <a:rPr lang="en-US" dirty="0"/>
              <a:t> Show</a:t>
            </a:r>
          </a:p>
          <a:p>
            <a:pPr>
              <a:buClr>
                <a:srgbClr val="C00000"/>
              </a:buClr>
              <a:buFont typeface="Wingdings" panose="05000000000000000000" pitchFamily="2" charset="2"/>
              <a:buChar char="Ø"/>
            </a:pPr>
            <a:r>
              <a:rPr lang="en-US" dirty="0"/>
              <a:t> Progressive effacement and dilatation of the cervix</a:t>
            </a:r>
          </a:p>
          <a:p>
            <a:pPr>
              <a:buClr>
                <a:srgbClr val="C00000"/>
              </a:buClr>
              <a:buFont typeface="Wingdings" panose="05000000000000000000" pitchFamily="2" charset="2"/>
              <a:buChar char="Ø"/>
            </a:pPr>
            <a:r>
              <a:rPr lang="en-US" dirty="0"/>
              <a:t> Formation of the bag of waters.</a:t>
            </a:r>
          </a:p>
        </p:txBody>
      </p:sp>
    </p:spTree>
    <p:extLst>
      <p:ext uri="{BB962C8B-B14F-4D97-AF65-F5344CB8AC3E}">
        <p14:creationId xmlns:p14="http://schemas.microsoft.com/office/powerpoint/2010/main" val="63424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EC811E-0EE0-5E38-DBEC-215FC2F39D37}"/>
              </a:ext>
            </a:extLst>
          </p:cNvPr>
          <p:cNvSpPr>
            <a:spLocks noGrp="1"/>
          </p:cNvSpPr>
          <p:nvPr>
            <p:ph type="title"/>
          </p:nvPr>
        </p:nvSpPr>
        <p:spPr>
          <a:xfrm>
            <a:off x="838200" y="527357"/>
            <a:ext cx="10515600" cy="1325563"/>
          </a:xfrm>
        </p:spPr>
        <p:txBody>
          <a:bodyPr/>
          <a:lstStyle/>
          <a:p>
            <a:r>
              <a:rPr lang="en-US" dirty="0">
                <a:solidFill>
                  <a:srgbClr val="C00000"/>
                </a:solidFill>
              </a:rPr>
              <a:t>Stages of </a:t>
            </a:r>
            <a:r>
              <a:rPr lang="en-US" dirty="0" err="1">
                <a:solidFill>
                  <a:srgbClr val="C00000"/>
                </a:solidFill>
              </a:rPr>
              <a:t>labour</a:t>
            </a:r>
            <a:r>
              <a:rPr lang="en-US" dirty="0">
                <a:solidFill>
                  <a:srgbClr val="C00000"/>
                </a:solidFill>
              </a:rPr>
              <a:t> </a:t>
            </a:r>
          </a:p>
        </p:txBody>
      </p:sp>
      <p:sp>
        <p:nvSpPr>
          <p:cNvPr id="8" name="Content Placeholder 7">
            <a:extLst>
              <a:ext uri="{FF2B5EF4-FFF2-40B4-BE49-F238E27FC236}">
                <a16:creationId xmlns:a16="http://schemas.microsoft.com/office/drawing/2014/main" id="{CA7162CD-6F59-25F8-481F-6CC1DFA1A5A0}"/>
              </a:ext>
            </a:extLst>
          </p:cNvPr>
          <p:cNvSpPr>
            <a:spLocks noGrp="1"/>
          </p:cNvSpPr>
          <p:nvPr>
            <p:ph idx="1"/>
          </p:nvPr>
        </p:nvSpPr>
        <p:spPr>
          <a:xfrm>
            <a:off x="838200" y="2430308"/>
            <a:ext cx="10515600" cy="2554646"/>
          </a:xfrm>
        </p:spPr>
        <p:txBody>
          <a:bodyPr>
            <a:normAutofit/>
          </a:bodyPr>
          <a:lstStyle/>
          <a:p>
            <a:pPr lvl="6"/>
            <a:r>
              <a:rPr lang="en-US" sz="3200" dirty="0"/>
              <a:t>First stage of </a:t>
            </a:r>
            <a:r>
              <a:rPr lang="en-US" sz="3200" dirty="0" err="1"/>
              <a:t>labour</a:t>
            </a:r>
            <a:endParaRPr lang="en-US" sz="3200" dirty="0"/>
          </a:p>
          <a:p>
            <a:pPr lvl="6"/>
            <a:r>
              <a:rPr lang="en-US" sz="3200" dirty="0"/>
              <a:t>Second stage of </a:t>
            </a:r>
            <a:r>
              <a:rPr lang="en-US" sz="3200" dirty="0" err="1"/>
              <a:t>labour</a:t>
            </a:r>
            <a:endParaRPr lang="en-US" sz="3200" dirty="0"/>
          </a:p>
          <a:p>
            <a:pPr lvl="6"/>
            <a:r>
              <a:rPr lang="en-US" sz="3200" dirty="0"/>
              <a:t>Third stage of </a:t>
            </a:r>
            <a:r>
              <a:rPr lang="en-US" sz="3200" dirty="0" err="1"/>
              <a:t>labour</a:t>
            </a:r>
            <a:r>
              <a:rPr lang="en-US" sz="3200" dirty="0"/>
              <a:t> </a:t>
            </a:r>
          </a:p>
          <a:p>
            <a:pPr lvl="6"/>
            <a:r>
              <a:rPr lang="en-US" sz="3200" dirty="0"/>
              <a:t>Fourth stage of </a:t>
            </a:r>
            <a:r>
              <a:rPr lang="en-US" sz="3200" dirty="0" err="1"/>
              <a:t>labour</a:t>
            </a:r>
            <a:endParaRPr lang="en-US" sz="3200" dirty="0"/>
          </a:p>
        </p:txBody>
      </p:sp>
    </p:spTree>
    <p:extLst>
      <p:ext uri="{BB962C8B-B14F-4D97-AF65-F5344CB8AC3E}">
        <p14:creationId xmlns:p14="http://schemas.microsoft.com/office/powerpoint/2010/main" val="59660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C00F-770C-33F3-2519-7050929C0A3E}"/>
              </a:ext>
            </a:extLst>
          </p:cNvPr>
          <p:cNvSpPr>
            <a:spLocks noGrp="1"/>
          </p:cNvSpPr>
          <p:nvPr>
            <p:ph type="title"/>
          </p:nvPr>
        </p:nvSpPr>
        <p:spPr/>
        <p:txBody>
          <a:bodyPr/>
          <a:lstStyle/>
          <a:p>
            <a:r>
              <a:rPr lang="en-US" dirty="0">
                <a:solidFill>
                  <a:srgbClr val="C00000"/>
                </a:solidFill>
              </a:rPr>
              <a:t>First stage of </a:t>
            </a:r>
            <a:r>
              <a:rPr lang="en-US" dirty="0" err="1">
                <a:solidFill>
                  <a:srgbClr val="C00000"/>
                </a:solidFill>
              </a:rPr>
              <a:t>labour</a:t>
            </a:r>
            <a:endParaRPr lang="en-US" dirty="0">
              <a:solidFill>
                <a:srgbClr val="C00000"/>
              </a:solidFill>
            </a:endParaRPr>
          </a:p>
        </p:txBody>
      </p:sp>
      <p:sp>
        <p:nvSpPr>
          <p:cNvPr id="3" name="Content Placeholder 2">
            <a:extLst>
              <a:ext uri="{FF2B5EF4-FFF2-40B4-BE49-F238E27FC236}">
                <a16:creationId xmlns:a16="http://schemas.microsoft.com/office/drawing/2014/main" id="{88723B38-6676-0F6E-325A-E2A3D4D2CE02}"/>
              </a:ext>
            </a:extLst>
          </p:cNvPr>
          <p:cNvSpPr>
            <a:spLocks noGrp="1"/>
          </p:cNvSpPr>
          <p:nvPr>
            <p:ph idx="1"/>
          </p:nvPr>
        </p:nvSpPr>
        <p:spPr>
          <a:xfrm>
            <a:off x="838200" y="1869870"/>
            <a:ext cx="10515600" cy="4351338"/>
          </a:xfrm>
        </p:spPr>
        <p:txBody>
          <a:bodyPr/>
          <a:lstStyle/>
          <a:p>
            <a:r>
              <a:rPr lang="en-US" dirty="0"/>
              <a:t>This starts from the onset of true </a:t>
            </a:r>
            <a:r>
              <a:rPr lang="en-US" dirty="0" err="1"/>
              <a:t>labour</a:t>
            </a:r>
            <a:r>
              <a:rPr lang="en-US" dirty="0"/>
              <a:t> pain and ends with full dilatation of cervix. It is in other words, the cervical stage of </a:t>
            </a:r>
            <a:r>
              <a:rPr lang="en-US" dirty="0" err="1"/>
              <a:t>labour</a:t>
            </a:r>
            <a:r>
              <a:rPr lang="en-US" dirty="0"/>
              <a:t>. </a:t>
            </a:r>
          </a:p>
          <a:p>
            <a:r>
              <a:rPr lang="en-US" dirty="0"/>
              <a:t>Its average duration is 12 hours in primigravida and 6 hours in multigravida.</a:t>
            </a:r>
          </a:p>
          <a:p>
            <a:r>
              <a:rPr lang="en-US" dirty="0"/>
              <a:t>There are two phases of first stage of </a:t>
            </a:r>
            <a:r>
              <a:rPr lang="en-US" dirty="0" err="1"/>
              <a:t>labour</a:t>
            </a:r>
            <a:r>
              <a:rPr lang="en-US" dirty="0"/>
              <a:t>: </a:t>
            </a:r>
          </a:p>
          <a:p>
            <a:pPr lvl="4">
              <a:buFont typeface="Wingdings" panose="05000000000000000000" pitchFamily="2" charset="2"/>
              <a:buChar char="ü"/>
            </a:pPr>
            <a:r>
              <a:rPr lang="en-US" sz="2800" dirty="0"/>
              <a:t>Latent phase </a:t>
            </a:r>
          </a:p>
          <a:p>
            <a:pPr lvl="4">
              <a:buFont typeface="Wingdings" panose="05000000000000000000" pitchFamily="2" charset="2"/>
              <a:buChar char="ü"/>
            </a:pPr>
            <a:r>
              <a:rPr lang="en-US" sz="2800" dirty="0"/>
              <a:t>Active phase</a:t>
            </a:r>
          </a:p>
        </p:txBody>
      </p:sp>
    </p:spTree>
    <p:extLst>
      <p:ext uri="{BB962C8B-B14F-4D97-AF65-F5344CB8AC3E}">
        <p14:creationId xmlns:p14="http://schemas.microsoft.com/office/powerpoint/2010/main" val="10467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8630F-3D58-1850-A3A4-4B5590C7F9BA}"/>
              </a:ext>
            </a:extLst>
          </p:cNvPr>
          <p:cNvSpPr>
            <a:spLocks noGrp="1"/>
          </p:cNvSpPr>
          <p:nvPr>
            <p:ph type="title"/>
          </p:nvPr>
        </p:nvSpPr>
        <p:spPr>
          <a:xfrm>
            <a:off x="1811593" y="335628"/>
            <a:ext cx="9542207" cy="1325563"/>
          </a:xfrm>
        </p:spPr>
        <p:txBody>
          <a:bodyPr/>
          <a:lstStyle/>
          <a:p>
            <a:r>
              <a:rPr lang="en-US" dirty="0">
                <a:solidFill>
                  <a:srgbClr val="C00000"/>
                </a:solidFill>
              </a:rPr>
              <a:t>Phases of first stage of </a:t>
            </a:r>
            <a:r>
              <a:rPr lang="en-US" dirty="0" err="1">
                <a:solidFill>
                  <a:srgbClr val="C00000"/>
                </a:solidFill>
              </a:rPr>
              <a:t>labour</a:t>
            </a:r>
            <a:r>
              <a:rPr lang="en-US" dirty="0">
                <a:solidFill>
                  <a:srgbClr val="C00000"/>
                </a:solidFill>
              </a:rPr>
              <a:t> </a:t>
            </a:r>
          </a:p>
        </p:txBody>
      </p:sp>
      <p:sp>
        <p:nvSpPr>
          <p:cNvPr id="5" name="Content Placeholder 4">
            <a:extLst>
              <a:ext uri="{FF2B5EF4-FFF2-40B4-BE49-F238E27FC236}">
                <a16:creationId xmlns:a16="http://schemas.microsoft.com/office/drawing/2014/main" id="{DDB8128F-3924-6558-CECF-53C6CBF3946C}"/>
              </a:ext>
            </a:extLst>
          </p:cNvPr>
          <p:cNvSpPr>
            <a:spLocks noGrp="1"/>
          </p:cNvSpPr>
          <p:nvPr>
            <p:ph sz="half" idx="1"/>
          </p:nvPr>
        </p:nvSpPr>
        <p:spPr>
          <a:xfrm>
            <a:off x="838199" y="1825625"/>
            <a:ext cx="10842523" cy="4351338"/>
          </a:xfrm>
        </p:spPr>
        <p:txBody>
          <a:bodyPr>
            <a:normAutofit/>
          </a:bodyPr>
          <a:lstStyle/>
          <a:p>
            <a:pPr marL="0" indent="0">
              <a:buNone/>
            </a:pPr>
            <a:r>
              <a:rPr lang="en-US" sz="3500" dirty="0">
                <a:solidFill>
                  <a:srgbClr val="C00000"/>
                </a:solidFill>
              </a:rPr>
              <a:t>The latent phase: </a:t>
            </a:r>
            <a:endParaRPr lang="en-US" dirty="0"/>
          </a:p>
          <a:p>
            <a:r>
              <a:rPr lang="en-US" dirty="0"/>
              <a:t>It is the time between the onset of </a:t>
            </a:r>
            <a:r>
              <a:rPr lang="en-US" dirty="0" err="1"/>
              <a:t>labour</a:t>
            </a:r>
            <a:r>
              <a:rPr lang="en-US" dirty="0"/>
              <a:t> and 3- 4 cm dilatation and cervix becomes fully effaced.</a:t>
            </a:r>
          </a:p>
          <a:p>
            <a:r>
              <a:rPr lang="en-US" dirty="0"/>
              <a:t> It usually lasts between 3 and 8 hours, being shorter in multiparous women.</a:t>
            </a:r>
          </a:p>
        </p:txBody>
      </p:sp>
    </p:spTree>
    <p:extLst>
      <p:ext uri="{BB962C8B-B14F-4D97-AF65-F5344CB8AC3E}">
        <p14:creationId xmlns:p14="http://schemas.microsoft.com/office/powerpoint/2010/main" val="179280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EB47-80AB-29EB-771E-05D857FBC1E9}"/>
              </a:ext>
            </a:extLst>
          </p:cNvPr>
          <p:cNvSpPr>
            <a:spLocks noGrp="1"/>
          </p:cNvSpPr>
          <p:nvPr>
            <p:ph type="title"/>
          </p:nvPr>
        </p:nvSpPr>
        <p:spPr/>
        <p:txBody>
          <a:bodyPr/>
          <a:lstStyle/>
          <a:p>
            <a:r>
              <a:rPr lang="en-US" dirty="0">
                <a:solidFill>
                  <a:srgbClr val="C00000"/>
                </a:solidFill>
              </a:rPr>
              <a:t>Contents</a:t>
            </a:r>
          </a:p>
        </p:txBody>
      </p:sp>
      <p:sp>
        <p:nvSpPr>
          <p:cNvPr id="3" name="Content Placeholder 2">
            <a:extLst>
              <a:ext uri="{FF2B5EF4-FFF2-40B4-BE49-F238E27FC236}">
                <a16:creationId xmlns:a16="http://schemas.microsoft.com/office/drawing/2014/main" id="{55DD6D82-9B3D-3375-B681-B947409A34F3}"/>
              </a:ext>
            </a:extLst>
          </p:cNvPr>
          <p:cNvSpPr>
            <a:spLocks noGrp="1"/>
          </p:cNvSpPr>
          <p:nvPr>
            <p:ph idx="1"/>
          </p:nvPr>
        </p:nvSpPr>
        <p:spPr/>
        <p:txBody>
          <a:bodyPr>
            <a:normAutofit lnSpcReduction="10000"/>
          </a:bodyPr>
          <a:lstStyle/>
          <a:p>
            <a:r>
              <a:rPr lang="en-US" dirty="0"/>
              <a:t>Definitions </a:t>
            </a:r>
          </a:p>
          <a:p>
            <a:r>
              <a:rPr lang="en-US" dirty="0"/>
              <a:t> Normal and abnormal </a:t>
            </a:r>
            <a:r>
              <a:rPr lang="en-US" dirty="0" err="1"/>
              <a:t>labour</a:t>
            </a:r>
            <a:r>
              <a:rPr lang="en-US" dirty="0"/>
              <a:t> </a:t>
            </a:r>
          </a:p>
          <a:p>
            <a:r>
              <a:rPr lang="en-US" dirty="0"/>
              <a:t>Causes of onset of </a:t>
            </a:r>
            <a:r>
              <a:rPr lang="en-US" dirty="0" err="1"/>
              <a:t>labour</a:t>
            </a:r>
            <a:r>
              <a:rPr lang="en-US" dirty="0"/>
              <a:t> </a:t>
            </a:r>
          </a:p>
          <a:p>
            <a:r>
              <a:rPr lang="en-US" dirty="0"/>
              <a:t>False </a:t>
            </a:r>
            <a:r>
              <a:rPr lang="en-US" dirty="0" err="1"/>
              <a:t>labour</a:t>
            </a:r>
            <a:r>
              <a:rPr lang="en-US" dirty="0"/>
              <a:t> pain and true </a:t>
            </a:r>
            <a:r>
              <a:rPr lang="en-US" dirty="0" err="1"/>
              <a:t>labour</a:t>
            </a:r>
            <a:r>
              <a:rPr lang="en-US" dirty="0"/>
              <a:t> pain</a:t>
            </a:r>
          </a:p>
          <a:p>
            <a:r>
              <a:rPr lang="en-US" dirty="0"/>
              <a:t>Stages of </a:t>
            </a:r>
            <a:r>
              <a:rPr lang="en-US" dirty="0" err="1"/>
              <a:t>labour</a:t>
            </a:r>
            <a:r>
              <a:rPr lang="en-US" dirty="0"/>
              <a:t> </a:t>
            </a:r>
          </a:p>
          <a:p>
            <a:r>
              <a:rPr lang="en-US" dirty="0"/>
              <a:t>Physiology of first stage of </a:t>
            </a:r>
            <a:r>
              <a:rPr lang="en-US" dirty="0" err="1"/>
              <a:t>labour</a:t>
            </a:r>
            <a:r>
              <a:rPr lang="en-US" dirty="0"/>
              <a:t> </a:t>
            </a:r>
          </a:p>
          <a:p>
            <a:r>
              <a:rPr lang="en-US" dirty="0"/>
              <a:t>Physiology of second stage of </a:t>
            </a:r>
            <a:r>
              <a:rPr lang="en-US" dirty="0" err="1"/>
              <a:t>labour</a:t>
            </a:r>
            <a:r>
              <a:rPr lang="en-US" dirty="0"/>
              <a:t> </a:t>
            </a:r>
          </a:p>
          <a:p>
            <a:r>
              <a:rPr lang="en-US" dirty="0"/>
              <a:t>Mechanism of normal </a:t>
            </a:r>
            <a:r>
              <a:rPr lang="en-US" dirty="0" err="1"/>
              <a:t>labour</a:t>
            </a:r>
            <a:r>
              <a:rPr lang="en-US" dirty="0"/>
              <a:t> </a:t>
            </a:r>
          </a:p>
          <a:p>
            <a:r>
              <a:rPr lang="en-US" dirty="0"/>
              <a:t>Physiology of third stage of </a:t>
            </a:r>
            <a:r>
              <a:rPr lang="en-US" dirty="0" err="1"/>
              <a:t>labour</a:t>
            </a:r>
            <a:endParaRPr lang="en-US" dirty="0"/>
          </a:p>
        </p:txBody>
      </p:sp>
    </p:spTree>
    <p:extLst>
      <p:ext uri="{BB962C8B-B14F-4D97-AF65-F5344CB8AC3E}">
        <p14:creationId xmlns:p14="http://schemas.microsoft.com/office/powerpoint/2010/main" val="247485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8630F-3D58-1850-A3A4-4B5590C7F9BA}"/>
              </a:ext>
            </a:extLst>
          </p:cNvPr>
          <p:cNvSpPr>
            <a:spLocks noGrp="1"/>
          </p:cNvSpPr>
          <p:nvPr>
            <p:ph type="title"/>
          </p:nvPr>
        </p:nvSpPr>
        <p:spPr>
          <a:xfrm>
            <a:off x="1811593" y="335628"/>
            <a:ext cx="9542207" cy="1325563"/>
          </a:xfrm>
        </p:spPr>
        <p:txBody>
          <a:bodyPr/>
          <a:lstStyle/>
          <a:p>
            <a:r>
              <a:rPr lang="en-US" dirty="0">
                <a:solidFill>
                  <a:srgbClr val="C00000"/>
                </a:solidFill>
              </a:rPr>
              <a:t>Phases of first stage of </a:t>
            </a:r>
            <a:r>
              <a:rPr lang="en-US" dirty="0" err="1">
                <a:solidFill>
                  <a:srgbClr val="C00000"/>
                </a:solidFill>
              </a:rPr>
              <a:t>labour</a:t>
            </a:r>
            <a:r>
              <a:rPr lang="en-US" dirty="0">
                <a:solidFill>
                  <a:srgbClr val="C00000"/>
                </a:solidFill>
              </a:rPr>
              <a:t> </a:t>
            </a:r>
          </a:p>
        </p:txBody>
      </p:sp>
      <p:sp>
        <p:nvSpPr>
          <p:cNvPr id="6" name="Content Placeholder 5">
            <a:extLst>
              <a:ext uri="{FF2B5EF4-FFF2-40B4-BE49-F238E27FC236}">
                <a16:creationId xmlns:a16="http://schemas.microsoft.com/office/drawing/2014/main" id="{1591F2F8-4ED1-A7AB-8B90-670D9C1A86D8}"/>
              </a:ext>
            </a:extLst>
          </p:cNvPr>
          <p:cNvSpPr>
            <a:spLocks noGrp="1"/>
          </p:cNvSpPr>
          <p:nvPr>
            <p:ph sz="half" idx="2"/>
          </p:nvPr>
        </p:nvSpPr>
        <p:spPr>
          <a:xfrm>
            <a:off x="206477" y="1825625"/>
            <a:ext cx="11678265" cy="4351338"/>
          </a:xfrm>
        </p:spPr>
        <p:txBody>
          <a:bodyPr>
            <a:normAutofit/>
          </a:bodyPr>
          <a:lstStyle/>
          <a:p>
            <a:pPr marL="0" indent="0">
              <a:buNone/>
            </a:pPr>
            <a:r>
              <a:rPr lang="en-US" sz="3500" dirty="0">
                <a:solidFill>
                  <a:srgbClr val="C00000"/>
                </a:solidFill>
              </a:rPr>
              <a:t>The second phase:</a:t>
            </a:r>
          </a:p>
          <a:p>
            <a:r>
              <a:rPr lang="en-US" dirty="0"/>
              <a:t>It is the active stage and describes the time between the end of latent phase (3-4 cm dilatation) and full dilatation (10cm). </a:t>
            </a:r>
          </a:p>
          <a:p>
            <a:r>
              <a:rPr lang="en-US" dirty="0"/>
              <a:t>It is also variable in length, usually lasting between 2 and 6 </a:t>
            </a:r>
            <a:r>
              <a:rPr lang="en-US" dirty="0" err="1"/>
              <a:t>hours.It</a:t>
            </a:r>
            <a:r>
              <a:rPr lang="en-US" dirty="0"/>
              <a:t> is shorter in multiparous women.</a:t>
            </a:r>
          </a:p>
          <a:p>
            <a:r>
              <a:rPr lang="en-US" dirty="0"/>
              <a:t>During active phase Cervical dilatation during the active phase usually occurs at 1cm/hour or more in a normal </a:t>
            </a:r>
            <a:r>
              <a:rPr lang="en-US" dirty="0" err="1"/>
              <a:t>labour</a:t>
            </a:r>
            <a:r>
              <a:rPr lang="en-US" dirty="0"/>
              <a:t>.</a:t>
            </a:r>
          </a:p>
          <a:p>
            <a:endParaRPr lang="en-US" dirty="0"/>
          </a:p>
        </p:txBody>
      </p:sp>
    </p:spTree>
    <p:extLst>
      <p:ext uri="{BB962C8B-B14F-4D97-AF65-F5344CB8AC3E}">
        <p14:creationId xmlns:p14="http://schemas.microsoft.com/office/powerpoint/2010/main" val="286325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E67E4-B244-C091-213C-0D0C3D964312}"/>
              </a:ext>
            </a:extLst>
          </p:cNvPr>
          <p:cNvSpPr>
            <a:spLocks noGrp="1"/>
          </p:cNvSpPr>
          <p:nvPr>
            <p:ph type="title"/>
          </p:nvPr>
        </p:nvSpPr>
        <p:spPr/>
        <p:txBody>
          <a:bodyPr/>
          <a:lstStyle/>
          <a:p>
            <a:r>
              <a:rPr lang="en-US" dirty="0">
                <a:solidFill>
                  <a:srgbClr val="C00000"/>
                </a:solidFill>
              </a:rPr>
              <a:t>Second stage of </a:t>
            </a:r>
            <a:r>
              <a:rPr lang="en-US" dirty="0" err="1">
                <a:solidFill>
                  <a:srgbClr val="C00000"/>
                </a:solidFill>
              </a:rPr>
              <a:t>labour</a:t>
            </a:r>
            <a:r>
              <a:rPr lang="en-US" dirty="0">
                <a:solidFill>
                  <a:srgbClr val="C00000"/>
                </a:solidFill>
              </a:rPr>
              <a:t> </a:t>
            </a:r>
          </a:p>
        </p:txBody>
      </p:sp>
      <p:sp>
        <p:nvSpPr>
          <p:cNvPr id="6" name="Content Placeholder 5">
            <a:extLst>
              <a:ext uri="{FF2B5EF4-FFF2-40B4-BE49-F238E27FC236}">
                <a16:creationId xmlns:a16="http://schemas.microsoft.com/office/drawing/2014/main" id="{7A381C1A-3211-3782-6E89-2C52BACA67A0}"/>
              </a:ext>
            </a:extLst>
          </p:cNvPr>
          <p:cNvSpPr>
            <a:spLocks noGrp="1"/>
          </p:cNvSpPr>
          <p:nvPr>
            <p:ph idx="1"/>
          </p:nvPr>
        </p:nvSpPr>
        <p:spPr/>
        <p:txBody>
          <a:bodyPr/>
          <a:lstStyle/>
          <a:p>
            <a:r>
              <a:rPr lang="en-US" dirty="0"/>
              <a:t>It starts from the full dilation of the cervix and ends with expulsion of fetus from the birth canal. Average duration is 2 hours in primigravida and 1 hour in multipara.</a:t>
            </a:r>
          </a:p>
          <a:p>
            <a:r>
              <a:rPr lang="en-US" dirty="0"/>
              <a:t>It has got two phases-</a:t>
            </a:r>
          </a:p>
          <a:p>
            <a:pPr marL="514350" indent="-514350">
              <a:buFont typeface="+mj-lt"/>
              <a:buAutoNum type="arabicPeriod"/>
            </a:pPr>
            <a:r>
              <a:rPr lang="en-US" dirty="0">
                <a:solidFill>
                  <a:srgbClr val="C00000"/>
                </a:solidFill>
              </a:rPr>
              <a:t>Propulsive phase- </a:t>
            </a:r>
            <a:r>
              <a:rPr lang="en-US" dirty="0"/>
              <a:t>starts from full dilatation </a:t>
            </a:r>
            <a:r>
              <a:rPr lang="en-US" dirty="0" err="1"/>
              <a:t>upto</a:t>
            </a:r>
            <a:r>
              <a:rPr lang="en-US" dirty="0"/>
              <a:t> the descent of the presenting part to the pelvic floor </a:t>
            </a:r>
          </a:p>
          <a:p>
            <a:pPr marL="514350" indent="-514350">
              <a:buFont typeface="+mj-lt"/>
              <a:buAutoNum type="arabicPeriod"/>
            </a:pPr>
            <a:r>
              <a:rPr lang="en-US" dirty="0">
                <a:solidFill>
                  <a:srgbClr val="C00000"/>
                </a:solidFill>
              </a:rPr>
              <a:t>Expulsive phase- </a:t>
            </a:r>
            <a:r>
              <a:rPr lang="en-US" dirty="0"/>
              <a:t>is distinguished by maternal bearing down efforts and ends with delivery of the baby. </a:t>
            </a:r>
          </a:p>
        </p:txBody>
      </p:sp>
    </p:spTree>
    <p:extLst>
      <p:ext uri="{BB962C8B-B14F-4D97-AF65-F5344CB8AC3E}">
        <p14:creationId xmlns:p14="http://schemas.microsoft.com/office/powerpoint/2010/main" val="3515671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F011-2FEC-D070-83A2-4FAC60ECD565}"/>
              </a:ext>
            </a:extLst>
          </p:cNvPr>
          <p:cNvSpPr>
            <a:spLocks noGrp="1"/>
          </p:cNvSpPr>
          <p:nvPr>
            <p:ph type="title"/>
          </p:nvPr>
        </p:nvSpPr>
        <p:spPr/>
        <p:txBody>
          <a:bodyPr/>
          <a:lstStyle/>
          <a:p>
            <a:r>
              <a:rPr lang="en-US" dirty="0">
                <a:solidFill>
                  <a:srgbClr val="C00000"/>
                </a:solidFill>
              </a:rPr>
              <a:t>Third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3D6DA6C2-EF22-0A15-C67E-E7387E136A5F}"/>
              </a:ext>
            </a:extLst>
          </p:cNvPr>
          <p:cNvSpPr>
            <a:spLocks noGrp="1"/>
          </p:cNvSpPr>
          <p:nvPr>
            <p:ph idx="1"/>
          </p:nvPr>
        </p:nvSpPr>
        <p:spPr/>
        <p:txBody>
          <a:bodyPr/>
          <a:lstStyle/>
          <a:p>
            <a:pPr marL="0" indent="0">
              <a:buNone/>
            </a:pPr>
            <a:endParaRPr lang="en-US" dirty="0"/>
          </a:p>
          <a:p>
            <a:r>
              <a:rPr lang="en-US" dirty="0"/>
              <a:t>The third stage begins after the expulsion of fetus and ends with expulsion of placenta and membranes; it also involves the control of bleeding. </a:t>
            </a:r>
          </a:p>
          <a:p>
            <a:r>
              <a:rPr lang="en-US" dirty="0"/>
              <a:t>A third stage lasting more than 30 minutes should be considered abnormal.</a:t>
            </a:r>
          </a:p>
        </p:txBody>
      </p:sp>
    </p:spTree>
    <p:extLst>
      <p:ext uri="{BB962C8B-B14F-4D97-AF65-F5344CB8AC3E}">
        <p14:creationId xmlns:p14="http://schemas.microsoft.com/office/powerpoint/2010/main" val="423972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E2DB-1083-832A-F16A-F0025969B90D}"/>
              </a:ext>
            </a:extLst>
          </p:cNvPr>
          <p:cNvSpPr>
            <a:spLocks noGrp="1"/>
          </p:cNvSpPr>
          <p:nvPr>
            <p:ph type="title"/>
          </p:nvPr>
        </p:nvSpPr>
        <p:spPr/>
        <p:txBody>
          <a:bodyPr/>
          <a:lstStyle/>
          <a:p>
            <a:r>
              <a:rPr lang="en-US" dirty="0">
                <a:solidFill>
                  <a:srgbClr val="C00000"/>
                </a:solidFill>
              </a:rPr>
              <a:t>Fourth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060B1D69-56FC-6ABA-41AC-EB8499E4E2A1}"/>
              </a:ext>
            </a:extLst>
          </p:cNvPr>
          <p:cNvSpPr>
            <a:spLocks noGrp="1"/>
          </p:cNvSpPr>
          <p:nvPr>
            <p:ph idx="1"/>
          </p:nvPr>
        </p:nvSpPr>
        <p:spPr>
          <a:xfrm>
            <a:off x="838200" y="1825625"/>
            <a:ext cx="10515600" cy="1325563"/>
          </a:xfrm>
        </p:spPr>
        <p:txBody>
          <a:bodyPr/>
          <a:lstStyle/>
          <a:p>
            <a:pPr marL="0" indent="0">
              <a:buNone/>
            </a:pPr>
            <a:r>
              <a:rPr lang="en-US" dirty="0"/>
              <a:t>The fourth stage begins with the delivery of the placenta and ends two hours later.</a:t>
            </a:r>
          </a:p>
        </p:txBody>
      </p:sp>
    </p:spTree>
    <p:extLst>
      <p:ext uri="{BB962C8B-B14F-4D97-AF65-F5344CB8AC3E}">
        <p14:creationId xmlns:p14="http://schemas.microsoft.com/office/powerpoint/2010/main" val="301301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2560-2A76-C546-7959-865F2ABE4E70}"/>
              </a:ext>
            </a:extLst>
          </p:cNvPr>
          <p:cNvSpPr>
            <a:spLocks noGrp="1"/>
          </p:cNvSpPr>
          <p:nvPr>
            <p:ph type="title"/>
          </p:nvPr>
        </p:nvSpPr>
        <p:spPr/>
        <p:txBody>
          <a:bodyPr/>
          <a:lstStyle/>
          <a:p>
            <a:r>
              <a:rPr lang="en-US" dirty="0">
                <a:solidFill>
                  <a:srgbClr val="C00000"/>
                </a:solidFill>
              </a:rPr>
              <a:t>Physiology of first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4B5C1DA6-206E-3726-8718-6082D9060C12}"/>
              </a:ext>
            </a:extLst>
          </p:cNvPr>
          <p:cNvSpPr>
            <a:spLocks noGrp="1"/>
          </p:cNvSpPr>
          <p:nvPr>
            <p:ph idx="1"/>
          </p:nvPr>
        </p:nvSpPr>
        <p:spPr/>
        <p:txBody>
          <a:bodyPr/>
          <a:lstStyle/>
          <a:p>
            <a:pPr marL="0" indent="0" algn="ctr">
              <a:buNone/>
            </a:pPr>
            <a:r>
              <a:rPr lang="en-US" sz="3600" dirty="0"/>
              <a:t>Uterine action </a:t>
            </a:r>
          </a:p>
          <a:p>
            <a:pPr marL="0" indent="0">
              <a:buNone/>
            </a:pPr>
            <a:r>
              <a:rPr lang="en-US" dirty="0"/>
              <a:t>Fundal dominance: </a:t>
            </a:r>
          </a:p>
          <a:p>
            <a:r>
              <a:rPr lang="en-US" dirty="0"/>
              <a:t>Each uterine contraction starts in the fundus near one of the </a:t>
            </a:r>
            <a:r>
              <a:rPr lang="en-US" dirty="0" err="1"/>
              <a:t>cornua</a:t>
            </a:r>
            <a:r>
              <a:rPr lang="en-US" dirty="0"/>
              <a:t> and spreads across and downwards.</a:t>
            </a:r>
          </a:p>
          <a:p>
            <a:r>
              <a:rPr lang="en-US" dirty="0"/>
              <a:t>The contraction lasts longest in the fundus where it is also most intense, but the peak is reached simultaneously over the whole uterus and the contraction fades from all parts together.</a:t>
            </a:r>
          </a:p>
        </p:txBody>
      </p:sp>
    </p:spTree>
    <p:extLst>
      <p:ext uri="{BB962C8B-B14F-4D97-AF65-F5344CB8AC3E}">
        <p14:creationId xmlns:p14="http://schemas.microsoft.com/office/powerpoint/2010/main" val="210629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2560-2A76-C546-7959-865F2ABE4E70}"/>
              </a:ext>
            </a:extLst>
          </p:cNvPr>
          <p:cNvSpPr>
            <a:spLocks noGrp="1"/>
          </p:cNvSpPr>
          <p:nvPr>
            <p:ph type="title"/>
          </p:nvPr>
        </p:nvSpPr>
        <p:spPr/>
        <p:txBody>
          <a:bodyPr/>
          <a:lstStyle/>
          <a:p>
            <a:r>
              <a:rPr lang="en-US" dirty="0">
                <a:solidFill>
                  <a:srgbClr val="C00000"/>
                </a:solidFill>
              </a:rPr>
              <a:t>Physiology of first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4B5C1DA6-206E-3726-8718-6082D9060C12}"/>
              </a:ext>
            </a:extLst>
          </p:cNvPr>
          <p:cNvSpPr>
            <a:spLocks noGrp="1"/>
          </p:cNvSpPr>
          <p:nvPr>
            <p:ph idx="1"/>
          </p:nvPr>
        </p:nvSpPr>
        <p:spPr/>
        <p:txBody>
          <a:bodyPr/>
          <a:lstStyle/>
          <a:p>
            <a:pPr marL="0" indent="0" algn="ctr">
              <a:buNone/>
            </a:pPr>
            <a:r>
              <a:rPr lang="en-US" sz="3600" dirty="0"/>
              <a:t>Polarity </a:t>
            </a:r>
          </a:p>
          <a:p>
            <a:r>
              <a:rPr lang="en-US" dirty="0"/>
              <a:t>Polarity is the term used to describe the neuromuscular harmony that prevails between the two poles or segments of the uterus throughout </a:t>
            </a:r>
            <a:r>
              <a:rPr lang="en-US" dirty="0" err="1"/>
              <a:t>labour</a:t>
            </a:r>
            <a:r>
              <a:rPr lang="en-US" dirty="0"/>
              <a:t>. During each uterine contraction, these two poles act harmoniously.</a:t>
            </a:r>
          </a:p>
          <a:p>
            <a:r>
              <a:rPr lang="en-US" dirty="0"/>
              <a:t>The upper pole contracts strongly and retracts to expel the fetus; the lower pole contracts slightly and dilates to allow expulsion to take place. If polarity is disorganized then the progress of </a:t>
            </a:r>
            <a:r>
              <a:rPr lang="en-US" dirty="0" err="1"/>
              <a:t>labour</a:t>
            </a:r>
            <a:r>
              <a:rPr lang="en-US" dirty="0"/>
              <a:t> is inhibited.</a:t>
            </a:r>
          </a:p>
        </p:txBody>
      </p:sp>
    </p:spTree>
    <p:extLst>
      <p:ext uri="{BB962C8B-B14F-4D97-AF65-F5344CB8AC3E}">
        <p14:creationId xmlns:p14="http://schemas.microsoft.com/office/powerpoint/2010/main" val="138887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BA1B95-4C9A-769A-8E11-D003FBA324A3}"/>
              </a:ext>
            </a:extLst>
          </p:cNvPr>
          <p:cNvPicPr>
            <a:picLocks noChangeAspect="1"/>
          </p:cNvPicPr>
          <p:nvPr/>
        </p:nvPicPr>
        <p:blipFill>
          <a:blip r:embed="rId2"/>
          <a:stretch>
            <a:fillRect/>
          </a:stretch>
        </p:blipFill>
        <p:spPr>
          <a:xfrm>
            <a:off x="1551268" y="678426"/>
            <a:ext cx="9089464" cy="4881716"/>
          </a:xfrm>
          <a:prstGeom prst="rect">
            <a:avLst/>
          </a:prstGeom>
        </p:spPr>
      </p:pic>
    </p:spTree>
    <p:extLst>
      <p:ext uri="{BB962C8B-B14F-4D97-AF65-F5344CB8AC3E}">
        <p14:creationId xmlns:p14="http://schemas.microsoft.com/office/powerpoint/2010/main" val="15537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2560-2A76-C546-7959-865F2ABE4E70}"/>
              </a:ext>
            </a:extLst>
          </p:cNvPr>
          <p:cNvSpPr>
            <a:spLocks noGrp="1"/>
          </p:cNvSpPr>
          <p:nvPr>
            <p:ph type="title"/>
          </p:nvPr>
        </p:nvSpPr>
        <p:spPr/>
        <p:txBody>
          <a:bodyPr/>
          <a:lstStyle/>
          <a:p>
            <a:r>
              <a:rPr lang="en-US" dirty="0">
                <a:solidFill>
                  <a:srgbClr val="C00000"/>
                </a:solidFill>
              </a:rPr>
              <a:t>Physiology of first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4B5C1DA6-206E-3726-8718-6082D9060C12}"/>
              </a:ext>
            </a:extLst>
          </p:cNvPr>
          <p:cNvSpPr>
            <a:spLocks noGrp="1"/>
          </p:cNvSpPr>
          <p:nvPr>
            <p:ph idx="1"/>
          </p:nvPr>
        </p:nvSpPr>
        <p:spPr/>
        <p:txBody>
          <a:bodyPr>
            <a:normAutofit/>
          </a:bodyPr>
          <a:lstStyle/>
          <a:p>
            <a:pPr marL="0" indent="0">
              <a:buNone/>
            </a:pPr>
            <a:r>
              <a:rPr lang="en-US" sz="3600" dirty="0"/>
              <a:t>Formation of upper and lower uterine segments </a:t>
            </a:r>
          </a:p>
          <a:p>
            <a:r>
              <a:rPr lang="en-US" dirty="0"/>
              <a:t>The upper uterine segment, having been formed from the body of the fundus, is mainly concerned with contraction and retraction; it is thick and muscular.</a:t>
            </a:r>
          </a:p>
          <a:p>
            <a:r>
              <a:rPr lang="en-US" dirty="0"/>
              <a:t>The lower uterine segment is formed of the isthmus and the cervix, and is about 8-10 cm in length. The lower segment is prepared for distention and dilatation. </a:t>
            </a:r>
          </a:p>
          <a:p>
            <a:r>
              <a:rPr lang="en-US" dirty="0"/>
              <a:t>The muscle content reduces from the fundus to the cervix, where it is thinner.</a:t>
            </a:r>
          </a:p>
        </p:txBody>
      </p:sp>
    </p:spTree>
    <p:extLst>
      <p:ext uri="{BB962C8B-B14F-4D97-AF65-F5344CB8AC3E}">
        <p14:creationId xmlns:p14="http://schemas.microsoft.com/office/powerpoint/2010/main" val="1951967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2560-2A76-C546-7959-865F2ABE4E70}"/>
              </a:ext>
            </a:extLst>
          </p:cNvPr>
          <p:cNvSpPr>
            <a:spLocks noGrp="1"/>
          </p:cNvSpPr>
          <p:nvPr>
            <p:ph type="title"/>
          </p:nvPr>
        </p:nvSpPr>
        <p:spPr/>
        <p:txBody>
          <a:bodyPr/>
          <a:lstStyle/>
          <a:p>
            <a:r>
              <a:rPr lang="en-US" dirty="0">
                <a:solidFill>
                  <a:srgbClr val="C00000"/>
                </a:solidFill>
              </a:rPr>
              <a:t>Physiology of first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4B5C1DA6-206E-3726-8718-6082D9060C12}"/>
              </a:ext>
            </a:extLst>
          </p:cNvPr>
          <p:cNvSpPr>
            <a:spLocks noGrp="1"/>
          </p:cNvSpPr>
          <p:nvPr>
            <p:ph idx="1"/>
          </p:nvPr>
        </p:nvSpPr>
        <p:spPr/>
        <p:txBody>
          <a:bodyPr>
            <a:normAutofit/>
          </a:bodyPr>
          <a:lstStyle/>
          <a:p>
            <a:pPr marL="0" indent="0">
              <a:buNone/>
            </a:pPr>
            <a:r>
              <a:rPr lang="en-US" sz="3600" dirty="0"/>
              <a:t>Formation of upper and lower uterine segments </a:t>
            </a:r>
          </a:p>
          <a:p>
            <a:pPr marL="0" indent="0">
              <a:buNone/>
            </a:pPr>
            <a:r>
              <a:rPr lang="en-US" dirty="0"/>
              <a:t>When the </a:t>
            </a:r>
            <a:r>
              <a:rPr lang="en-US" dirty="0" err="1"/>
              <a:t>labour</a:t>
            </a:r>
            <a:r>
              <a:rPr lang="en-US" dirty="0"/>
              <a:t> begins, the retracted longitudinal </a:t>
            </a:r>
            <a:r>
              <a:rPr lang="en-US" dirty="0" err="1"/>
              <a:t>fibres</a:t>
            </a:r>
            <a:r>
              <a:rPr lang="en-US" dirty="0"/>
              <a:t> in the upper segment pull on the lower segment causing it to stretch; this is aided by the descending presenting part.</a:t>
            </a:r>
          </a:p>
        </p:txBody>
      </p:sp>
    </p:spTree>
    <p:extLst>
      <p:ext uri="{BB962C8B-B14F-4D97-AF65-F5344CB8AC3E}">
        <p14:creationId xmlns:p14="http://schemas.microsoft.com/office/powerpoint/2010/main" val="112015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1EE4-6820-1E71-26F4-871B51C688A8}"/>
              </a:ext>
            </a:extLst>
          </p:cNvPr>
          <p:cNvSpPr>
            <a:spLocks noGrp="1"/>
          </p:cNvSpPr>
          <p:nvPr>
            <p:ph type="title"/>
          </p:nvPr>
        </p:nvSpPr>
        <p:spPr/>
        <p:txBody>
          <a:bodyPr/>
          <a:lstStyle/>
          <a:p>
            <a:r>
              <a:rPr lang="en-US" dirty="0">
                <a:solidFill>
                  <a:srgbClr val="C00000"/>
                </a:solidFill>
              </a:rPr>
              <a:t>The Retraction ring </a:t>
            </a:r>
          </a:p>
        </p:txBody>
      </p:sp>
      <p:sp>
        <p:nvSpPr>
          <p:cNvPr id="3" name="Content Placeholder 2">
            <a:extLst>
              <a:ext uri="{FF2B5EF4-FFF2-40B4-BE49-F238E27FC236}">
                <a16:creationId xmlns:a16="http://schemas.microsoft.com/office/drawing/2014/main" id="{E11FC24B-C844-CC64-06E0-B4F001F39B01}"/>
              </a:ext>
            </a:extLst>
          </p:cNvPr>
          <p:cNvSpPr>
            <a:spLocks noGrp="1"/>
          </p:cNvSpPr>
          <p:nvPr>
            <p:ph idx="1"/>
          </p:nvPr>
        </p:nvSpPr>
        <p:spPr/>
        <p:txBody>
          <a:bodyPr/>
          <a:lstStyle/>
          <a:p>
            <a:r>
              <a:rPr lang="en-US" dirty="0"/>
              <a:t>The ridge forms between the upper and lower uterine segments; this is known as the retraction ring.</a:t>
            </a:r>
          </a:p>
          <a:p>
            <a:r>
              <a:rPr lang="en-US" dirty="0"/>
              <a:t>The physiological ring gradually rises as the upper uterine segment contracts and retracts and the lower uterine segment thins out to accommodate the descending fetus. Once the cervix is fully dilated and the fetus can leave the uterus, the retraction ring rises no further.</a:t>
            </a:r>
          </a:p>
        </p:txBody>
      </p:sp>
    </p:spTree>
    <p:extLst>
      <p:ext uri="{BB962C8B-B14F-4D97-AF65-F5344CB8AC3E}">
        <p14:creationId xmlns:p14="http://schemas.microsoft.com/office/powerpoint/2010/main" val="339327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F7EE-B925-B54A-5B02-7BFC6799ED44}"/>
              </a:ext>
            </a:extLst>
          </p:cNvPr>
          <p:cNvSpPr>
            <a:spLocks noGrp="1"/>
          </p:cNvSpPr>
          <p:nvPr>
            <p:ph type="title"/>
          </p:nvPr>
        </p:nvSpPr>
        <p:spPr/>
        <p:txBody>
          <a:bodyPr/>
          <a:lstStyle/>
          <a:p>
            <a:r>
              <a:rPr lang="en-US" dirty="0">
                <a:solidFill>
                  <a:srgbClr val="C00000"/>
                </a:solidFill>
              </a:rPr>
              <a:t>Definition</a:t>
            </a:r>
          </a:p>
        </p:txBody>
      </p:sp>
      <p:sp>
        <p:nvSpPr>
          <p:cNvPr id="3" name="Content Placeholder 2">
            <a:extLst>
              <a:ext uri="{FF2B5EF4-FFF2-40B4-BE49-F238E27FC236}">
                <a16:creationId xmlns:a16="http://schemas.microsoft.com/office/drawing/2014/main" id="{A3880151-EDA2-AA00-1C50-9A5ACE161CE7}"/>
              </a:ext>
            </a:extLst>
          </p:cNvPr>
          <p:cNvSpPr>
            <a:spLocks noGrp="1"/>
          </p:cNvSpPr>
          <p:nvPr>
            <p:ph idx="1"/>
          </p:nvPr>
        </p:nvSpPr>
        <p:spPr/>
        <p:txBody>
          <a:bodyPr>
            <a:normAutofit/>
          </a:bodyPr>
          <a:lstStyle/>
          <a:p>
            <a:pPr marL="0" indent="0">
              <a:buNone/>
            </a:pPr>
            <a:r>
              <a:rPr lang="en-US" sz="3200" dirty="0" err="1">
                <a:solidFill>
                  <a:srgbClr val="C00000"/>
                </a:solidFill>
              </a:rPr>
              <a:t>Labour</a:t>
            </a:r>
            <a:r>
              <a:rPr lang="en-US" dirty="0"/>
              <a:t>- </a:t>
            </a:r>
            <a:r>
              <a:rPr lang="en-US" dirty="0" err="1"/>
              <a:t>Labour</a:t>
            </a:r>
            <a:r>
              <a:rPr lang="en-US" dirty="0"/>
              <a:t> is series of events that takes place in the genital organs in an effort to expel the viable product of conception out of the womb through the vagina into the outer world.                 </a:t>
            </a:r>
          </a:p>
          <a:p>
            <a:pPr marL="0" indent="0">
              <a:buNone/>
            </a:pPr>
            <a:r>
              <a:rPr lang="en-US" dirty="0"/>
              <a:t>                                                                                              - </a:t>
            </a:r>
            <a:r>
              <a:rPr lang="en-US" dirty="0" err="1"/>
              <a:t>D.C.Dutta</a:t>
            </a:r>
            <a:endParaRPr lang="en-US" dirty="0"/>
          </a:p>
          <a:p>
            <a:r>
              <a:rPr lang="en-US" b="0" i="0" dirty="0">
                <a:effectLst/>
                <a:latin typeface="Source Sans Pro" panose="020B0503030403020204" pitchFamily="34" charset="0"/>
              </a:rPr>
              <a:t>It may occur prior to 37 completed weeks, when it is called preterm </a:t>
            </a:r>
            <a:r>
              <a:rPr lang="en-US" b="0" i="0" dirty="0" err="1">
                <a:effectLst/>
                <a:latin typeface="Source Sans Pro" panose="020B0503030403020204" pitchFamily="34" charset="0"/>
              </a:rPr>
              <a:t>labour</a:t>
            </a:r>
            <a:r>
              <a:rPr lang="en-US" b="0" i="0" dirty="0">
                <a:effectLst/>
                <a:latin typeface="Source Sans Pro" panose="020B0503030403020204" pitchFamily="34" charset="0"/>
              </a:rPr>
              <a:t>.</a:t>
            </a:r>
          </a:p>
          <a:p>
            <a:pPr marL="0" indent="0">
              <a:buNone/>
            </a:pPr>
            <a:r>
              <a:rPr lang="en-US" sz="3200" dirty="0">
                <a:solidFill>
                  <a:srgbClr val="C00000"/>
                </a:solidFill>
              </a:rPr>
              <a:t>Delivery</a:t>
            </a:r>
            <a:r>
              <a:rPr lang="en-US" dirty="0"/>
              <a:t>- Delivery is the expulsion or extraction of viable fetus out of the womb.</a:t>
            </a:r>
          </a:p>
        </p:txBody>
      </p:sp>
    </p:spTree>
    <p:extLst>
      <p:ext uri="{BB962C8B-B14F-4D97-AF65-F5344CB8AC3E}">
        <p14:creationId xmlns:p14="http://schemas.microsoft.com/office/powerpoint/2010/main" val="404694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9E3CD7-2E29-400D-FDCB-5228041B334D}"/>
              </a:ext>
            </a:extLst>
          </p:cNvPr>
          <p:cNvSpPr>
            <a:spLocks noGrp="1"/>
          </p:cNvSpPr>
          <p:nvPr>
            <p:ph type="title"/>
          </p:nvPr>
        </p:nvSpPr>
        <p:spPr>
          <a:xfrm>
            <a:off x="838200" y="365125"/>
            <a:ext cx="6064045" cy="858991"/>
          </a:xfrm>
        </p:spPr>
        <p:txBody>
          <a:bodyPr/>
          <a:lstStyle/>
          <a:p>
            <a:r>
              <a:rPr lang="en-US" dirty="0">
                <a:solidFill>
                  <a:srgbClr val="C00000"/>
                </a:solidFill>
              </a:rPr>
              <a:t>Cervical effacement </a:t>
            </a:r>
          </a:p>
        </p:txBody>
      </p:sp>
      <p:sp>
        <p:nvSpPr>
          <p:cNvPr id="6" name="Content Placeholder 5">
            <a:extLst>
              <a:ext uri="{FF2B5EF4-FFF2-40B4-BE49-F238E27FC236}">
                <a16:creationId xmlns:a16="http://schemas.microsoft.com/office/drawing/2014/main" id="{E065DCF2-4490-0D30-E41D-B8A1512C03FE}"/>
              </a:ext>
            </a:extLst>
          </p:cNvPr>
          <p:cNvSpPr>
            <a:spLocks noGrp="1"/>
          </p:cNvSpPr>
          <p:nvPr>
            <p:ph idx="1"/>
          </p:nvPr>
        </p:nvSpPr>
        <p:spPr>
          <a:xfrm>
            <a:off x="838200" y="1743895"/>
            <a:ext cx="11312014" cy="4822722"/>
          </a:xfrm>
        </p:spPr>
        <p:txBody>
          <a:bodyPr>
            <a:normAutofit/>
          </a:bodyPr>
          <a:lstStyle/>
          <a:p>
            <a:r>
              <a:rPr lang="en-US" dirty="0"/>
              <a:t>Effacement refers to the inclusion of the cervical canal into the lower uterine segment.</a:t>
            </a:r>
          </a:p>
          <a:p>
            <a:r>
              <a:rPr lang="en-US" dirty="0"/>
              <a:t> It takes place from above downward; that is, the muscle </a:t>
            </a:r>
            <a:r>
              <a:rPr lang="en-US" dirty="0" err="1"/>
              <a:t>fibres</a:t>
            </a:r>
            <a:r>
              <a:rPr lang="en-US" dirty="0"/>
              <a:t> surrounding the internal </a:t>
            </a:r>
            <a:r>
              <a:rPr lang="en-US" dirty="0" err="1"/>
              <a:t>os</a:t>
            </a:r>
            <a:r>
              <a:rPr lang="en-US" dirty="0"/>
              <a:t> are drawn upwards by the retracted upper segment and the cervix merges into the lower uterine segment.</a:t>
            </a:r>
          </a:p>
          <a:p>
            <a:r>
              <a:rPr lang="en-US" dirty="0"/>
              <a:t>The cervical canal widens at the level of the internal </a:t>
            </a:r>
            <a:r>
              <a:rPr lang="en-US" dirty="0" err="1"/>
              <a:t>os</a:t>
            </a:r>
            <a:r>
              <a:rPr lang="en-US" dirty="0"/>
              <a:t>, where the condition of the external </a:t>
            </a:r>
            <a:r>
              <a:rPr lang="en-US" dirty="0" err="1"/>
              <a:t>os</a:t>
            </a:r>
            <a:r>
              <a:rPr lang="en-US" dirty="0"/>
              <a:t> remains unchanged.</a:t>
            </a:r>
          </a:p>
        </p:txBody>
      </p:sp>
    </p:spTree>
    <p:extLst>
      <p:ext uri="{BB962C8B-B14F-4D97-AF65-F5344CB8AC3E}">
        <p14:creationId xmlns:p14="http://schemas.microsoft.com/office/powerpoint/2010/main" val="2689063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342691-34FC-16D7-D5CC-FAF92674EB3A}"/>
              </a:ext>
            </a:extLst>
          </p:cNvPr>
          <p:cNvPicPr>
            <a:picLocks noChangeAspect="1"/>
          </p:cNvPicPr>
          <p:nvPr/>
        </p:nvPicPr>
        <p:blipFill>
          <a:blip r:embed="rId2"/>
          <a:stretch>
            <a:fillRect/>
          </a:stretch>
        </p:blipFill>
        <p:spPr>
          <a:xfrm>
            <a:off x="1563499" y="0"/>
            <a:ext cx="8583392" cy="5600663"/>
          </a:xfrm>
          <a:prstGeom prst="rect">
            <a:avLst/>
          </a:prstGeom>
        </p:spPr>
      </p:pic>
    </p:spTree>
    <p:extLst>
      <p:ext uri="{BB962C8B-B14F-4D97-AF65-F5344CB8AC3E}">
        <p14:creationId xmlns:p14="http://schemas.microsoft.com/office/powerpoint/2010/main" val="4048279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4232-A1D3-6261-4A9C-0E4CC4ED72E7}"/>
              </a:ext>
            </a:extLst>
          </p:cNvPr>
          <p:cNvSpPr>
            <a:spLocks noGrp="1"/>
          </p:cNvSpPr>
          <p:nvPr>
            <p:ph type="title"/>
          </p:nvPr>
        </p:nvSpPr>
        <p:spPr/>
        <p:txBody>
          <a:bodyPr/>
          <a:lstStyle/>
          <a:p>
            <a:r>
              <a:rPr lang="en-US" dirty="0">
                <a:solidFill>
                  <a:srgbClr val="C00000"/>
                </a:solidFill>
              </a:rPr>
              <a:t>Cervical Dilatation</a:t>
            </a:r>
          </a:p>
        </p:txBody>
      </p:sp>
      <p:sp>
        <p:nvSpPr>
          <p:cNvPr id="3" name="Content Placeholder 2">
            <a:extLst>
              <a:ext uri="{FF2B5EF4-FFF2-40B4-BE49-F238E27FC236}">
                <a16:creationId xmlns:a16="http://schemas.microsoft.com/office/drawing/2014/main" id="{0D4DAEC6-0437-6D79-C643-1E9493DDCC57}"/>
              </a:ext>
            </a:extLst>
          </p:cNvPr>
          <p:cNvSpPr>
            <a:spLocks noGrp="1"/>
          </p:cNvSpPr>
          <p:nvPr>
            <p:ph idx="1"/>
          </p:nvPr>
        </p:nvSpPr>
        <p:spPr/>
        <p:txBody>
          <a:bodyPr/>
          <a:lstStyle/>
          <a:p>
            <a:r>
              <a:rPr lang="en-US" dirty="0"/>
              <a:t>Dilatation of cervix is the process of enlargement of the </a:t>
            </a:r>
            <a:r>
              <a:rPr lang="en-US" dirty="0" err="1"/>
              <a:t>os</a:t>
            </a:r>
            <a:r>
              <a:rPr lang="en-US" dirty="0"/>
              <a:t> uteri from a tightly closed aperture to an opening large enough to permit the passage of the fetal head. Dilatation is measured in centimeters and full dilatation at term equates to about 10 cm.</a:t>
            </a:r>
          </a:p>
        </p:txBody>
      </p:sp>
    </p:spTree>
    <p:extLst>
      <p:ext uri="{BB962C8B-B14F-4D97-AF65-F5344CB8AC3E}">
        <p14:creationId xmlns:p14="http://schemas.microsoft.com/office/powerpoint/2010/main" val="369306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6FB379-C547-7984-DD23-C26C9EF00AD7}"/>
              </a:ext>
            </a:extLst>
          </p:cNvPr>
          <p:cNvPicPr>
            <a:picLocks noGrp="1" noChangeAspect="1"/>
          </p:cNvPicPr>
          <p:nvPr>
            <p:ph idx="1"/>
          </p:nvPr>
        </p:nvPicPr>
        <p:blipFill rotWithShape="1">
          <a:blip r:embed="rId2"/>
          <a:srcRect l="3033"/>
          <a:stretch/>
        </p:blipFill>
        <p:spPr>
          <a:xfrm>
            <a:off x="727079" y="717293"/>
            <a:ext cx="10737841" cy="4828099"/>
          </a:xfrm>
          <a:prstGeom prst="rect">
            <a:avLst/>
          </a:prstGeom>
        </p:spPr>
      </p:pic>
    </p:spTree>
    <p:extLst>
      <p:ext uri="{BB962C8B-B14F-4D97-AF65-F5344CB8AC3E}">
        <p14:creationId xmlns:p14="http://schemas.microsoft.com/office/powerpoint/2010/main" val="248210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63E-3506-6468-5F8A-8E57AC5E927D}"/>
              </a:ext>
            </a:extLst>
          </p:cNvPr>
          <p:cNvSpPr>
            <a:spLocks noGrp="1"/>
          </p:cNvSpPr>
          <p:nvPr>
            <p:ph type="title"/>
          </p:nvPr>
        </p:nvSpPr>
        <p:spPr/>
        <p:txBody>
          <a:bodyPr/>
          <a:lstStyle/>
          <a:p>
            <a:r>
              <a:rPr lang="en-US" dirty="0">
                <a:solidFill>
                  <a:srgbClr val="C00000"/>
                </a:solidFill>
              </a:rPr>
              <a:t>Show-</a:t>
            </a:r>
          </a:p>
        </p:txBody>
      </p:sp>
      <p:sp>
        <p:nvSpPr>
          <p:cNvPr id="3" name="Content Placeholder 2">
            <a:extLst>
              <a:ext uri="{FF2B5EF4-FFF2-40B4-BE49-F238E27FC236}">
                <a16:creationId xmlns:a16="http://schemas.microsoft.com/office/drawing/2014/main" id="{82851733-75F9-DA29-EEDC-CC4FF897B98D}"/>
              </a:ext>
            </a:extLst>
          </p:cNvPr>
          <p:cNvSpPr>
            <a:spLocks noGrp="1"/>
          </p:cNvSpPr>
          <p:nvPr>
            <p:ph idx="1"/>
          </p:nvPr>
        </p:nvSpPr>
        <p:spPr/>
        <p:txBody>
          <a:bodyPr/>
          <a:lstStyle/>
          <a:p>
            <a:r>
              <a:rPr lang="en-US" dirty="0"/>
              <a:t>As a result of the dilatation of the cervix, the operculum, which formed the cervical plug during pregnancy, is lost. The woman may see a blood stained mucoid discharge a few hours before, or within a few hours after, </a:t>
            </a:r>
            <a:r>
              <a:rPr lang="en-US" dirty="0" err="1"/>
              <a:t>labour</a:t>
            </a:r>
            <a:r>
              <a:rPr lang="en-US" dirty="0"/>
              <a:t> </a:t>
            </a:r>
            <a:r>
              <a:rPr lang="en-US" dirty="0" err="1"/>
              <a:t>starts.The</a:t>
            </a:r>
            <a:r>
              <a:rPr lang="en-US" dirty="0"/>
              <a:t> blood comes from the ruptured capillaries in the parietal decidua where the chorion has become detached from the dilating cervix.</a:t>
            </a:r>
          </a:p>
          <a:p>
            <a:endParaRPr lang="en-US" dirty="0"/>
          </a:p>
        </p:txBody>
      </p:sp>
    </p:spTree>
    <p:extLst>
      <p:ext uri="{BB962C8B-B14F-4D97-AF65-F5344CB8AC3E}">
        <p14:creationId xmlns:p14="http://schemas.microsoft.com/office/powerpoint/2010/main" val="1872382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425C-FEAB-D291-0A78-FE606F189A21}"/>
              </a:ext>
            </a:extLst>
          </p:cNvPr>
          <p:cNvSpPr>
            <a:spLocks noGrp="1"/>
          </p:cNvSpPr>
          <p:nvPr>
            <p:ph type="title"/>
          </p:nvPr>
        </p:nvSpPr>
        <p:spPr/>
        <p:txBody>
          <a:bodyPr/>
          <a:lstStyle/>
          <a:p>
            <a:r>
              <a:rPr lang="en-US" dirty="0">
                <a:solidFill>
                  <a:srgbClr val="C00000"/>
                </a:solidFill>
              </a:rPr>
              <a:t>Formation of fore water- </a:t>
            </a:r>
          </a:p>
        </p:txBody>
      </p:sp>
      <p:sp>
        <p:nvSpPr>
          <p:cNvPr id="3" name="Content Placeholder 2">
            <a:extLst>
              <a:ext uri="{FF2B5EF4-FFF2-40B4-BE49-F238E27FC236}">
                <a16:creationId xmlns:a16="http://schemas.microsoft.com/office/drawing/2014/main" id="{CE1D554E-BEAA-E6F9-6E9C-130FEB273B7A}"/>
              </a:ext>
            </a:extLst>
          </p:cNvPr>
          <p:cNvSpPr>
            <a:spLocks noGrp="1"/>
          </p:cNvSpPr>
          <p:nvPr>
            <p:ph idx="1"/>
          </p:nvPr>
        </p:nvSpPr>
        <p:spPr>
          <a:xfrm>
            <a:off x="705465" y="1690688"/>
            <a:ext cx="10060858" cy="4351338"/>
          </a:xfrm>
        </p:spPr>
        <p:txBody>
          <a:bodyPr>
            <a:normAutofit/>
          </a:bodyPr>
          <a:lstStyle/>
          <a:p>
            <a:pPr marL="0" indent="0">
              <a:buNone/>
            </a:pPr>
            <a:r>
              <a:rPr lang="en-US" dirty="0"/>
              <a:t>As the lower uterine segment forms and stretches, the chorion becomes detached from it and the increased intrauterine pressure causes its loosened part of the sac of fluid to bulge downwards into the internal </a:t>
            </a:r>
            <a:r>
              <a:rPr lang="en-US" dirty="0" err="1"/>
              <a:t>os</a:t>
            </a:r>
            <a:r>
              <a:rPr lang="en-US" dirty="0"/>
              <a:t>, to the depth of 6-12 </a:t>
            </a:r>
            <a:r>
              <a:rPr lang="en-US" dirty="0" err="1"/>
              <a:t>mm.The</a:t>
            </a:r>
            <a:r>
              <a:rPr lang="en-US" dirty="0"/>
              <a:t> well flexes head fits snugly into the cervix and cuts off the fluid in front of the head from that which surrounds the body.</a:t>
            </a:r>
          </a:p>
        </p:txBody>
      </p:sp>
    </p:spTree>
    <p:extLst>
      <p:ext uri="{BB962C8B-B14F-4D97-AF65-F5344CB8AC3E}">
        <p14:creationId xmlns:p14="http://schemas.microsoft.com/office/powerpoint/2010/main" val="40514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15124-29A5-10E1-47D2-BE9B39D0FB6A}"/>
              </a:ext>
            </a:extLst>
          </p:cNvPr>
          <p:cNvPicPr>
            <a:picLocks noChangeAspect="1"/>
          </p:cNvPicPr>
          <p:nvPr/>
        </p:nvPicPr>
        <p:blipFill>
          <a:blip r:embed="rId2"/>
          <a:stretch>
            <a:fillRect/>
          </a:stretch>
        </p:blipFill>
        <p:spPr>
          <a:xfrm>
            <a:off x="2471892" y="619739"/>
            <a:ext cx="6716354" cy="5350316"/>
          </a:xfrm>
          <a:prstGeom prst="rect">
            <a:avLst/>
          </a:prstGeom>
        </p:spPr>
      </p:pic>
    </p:spTree>
    <p:extLst>
      <p:ext uri="{BB962C8B-B14F-4D97-AF65-F5344CB8AC3E}">
        <p14:creationId xmlns:p14="http://schemas.microsoft.com/office/powerpoint/2010/main" val="3184246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66715-3C19-0761-3B1C-E5275AF0E6BA}"/>
              </a:ext>
            </a:extLst>
          </p:cNvPr>
          <p:cNvSpPr>
            <a:spLocks noGrp="1"/>
          </p:cNvSpPr>
          <p:nvPr>
            <p:ph type="title"/>
          </p:nvPr>
        </p:nvSpPr>
        <p:spPr/>
        <p:txBody>
          <a:bodyPr/>
          <a:lstStyle/>
          <a:p>
            <a:r>
              <a:rPr lang="en-US" dirty="0">
                <a:solidFill>
                  <a:srgbClr val="C00000"/>
                </a:solidFill>
              </a:rPr>
              <a:t>General Fluid Pressure </a:t>
            </a:r>
          </a:p>
        </p:txBody>
      </p:sp>
      <p:sp>
        <p:nvSpPr>
          <p:cNvPr id="3" name="Content Placeholder 2">
            <a:extLst>
              <a:ext uri="{FF2B5EF4-FFF2-40B4-BE49-F238E27FC236}">
                <a16:creationId xmlns:a16="http://schemas.microsoft.com/office/drawing/2014/main" id="{9789960E-9842-2481-86D9-22EFFB3EDE3A}"/>
              </a:ext>
            </a:extLst>
          </p:cNvPr>
          <p:cNvSpPr>
            <a:spLocks noGrp="1"/>
          </p:cNvSpPr>
          <p:nvPr>
            <p:ph idx="1"/>
          </p:nvPr>
        </p:nvSpPr>
        <p:spPr/>
        <p:txBody>
          <a:bodyPr/>
          <a:lstStyle/>
          <a:p>
            <a:r>
              <a:rPr lang="en-US" dirty="0"/>
              <a:t>While the membranes remain intact, the pressure of the uterine contractions is exerted on the fluid and, as fluid is not compressible, the pressure is equalized throughout the uterus and the fetal body; it is known as ‗general fluid pressure‘.</a:t>
            </a:r>
          </a:p>
        </p:txBody>
      </p:sp>
    </p:spTree>
    <p:extLst>
      <p:ext uri="{BB962C8B-B14F-4D97-AF65-F5344CB8AC3E}">
        <p14:creationId xmlns:p14="http://schemas.microsoft.com/office/powerpoint/2010/main" val="1214989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D391-125B-6D22-B144-8CB4E6A0DE77}"/>
              </a:ext>
            </a:extLst>
          </p:cNvPr>
          <p:cNvSpPr>
            <a:spLocks noGrp="1"/>
          </p:cNvSpPr>
          <p:nvPr>
            <p:ph type="title"/>
          </p:nvPr>
        </p:nvSpPr>
        <p:spPr/>
        <p:txBody>
          <a:bodyPr/>
          <a:lstStyle/>
          <a:p>
            <a:r>
              <a:rPr lang="en-US" dirty="0">
                <a:solidFill>
                  <a:srgbClr val="C00000"/>
                </a:solidFill>
              </a:rPr>
              <a:t>Rupture of membrane- </a:t>
            </a:r>
          </a:p>
        </p:txBody>
      </p:sp>
      <p:sp>
        <p:nvSpPr>
          <p:cNvPr id="3" name="Content Placeholder 2">
            <a:extLst>
              <a:ext uri="{FF2B5EF4-FFF2-40B4-BE49-F238E27FC236}">
                <a16:creationId xmlns:a16="http://schemas.microsoft.com/office/drawing/2014/main" id="{88D9FB26-4DDC-1270-0BF8-F53A407CCC88}"/>
              </a:ext>
            </a:extLst>
          </p:cNvPr>
          <p:cNvSpPr>
            <a:spLocks noGrp="1"/>
          </p:cNvSpPr>
          <p:nvPr>
            <p:ph idx="1"/>
          </p:nvPr>
        </p:nvSpPr>
        <p:spPr/>
        <p:txBody>
          <a:bodyPr/>
          <a:lstStyle/>
          <a:p>
            <a:r>
              <a:rPr lang="en-US" dirty="0"/>
              <a:t>The optimal physiological time for the membranes to rupture spontaneously is at the end of the first stage of </a:t>
            </a:r>
            <a:r>
              <a:rPr lang="en-US" dirty="0" err="1"/>
              <a:t>labour</a:t>
            </a:r>
            <a:r>
              <a:rPr lang="en-US" dirty="0"/>
              <a:t> after the cervix becomes fully dilated and no longer supports the bag of forewaters.</a:t>
            </a:r>
          </a:p>
          <a:p>
            <a:endParaRPr lang="en-US" dirty="0"/>
          </a:p>
        </p:txBody>
      </p:sp>
      <p:pic>
        <p:nvPicPr>
          <p:cNvPr id="4" name="Picture 3">
            <a:extLst>
              <a:ext uri="{FF2B5EF4-FFF2-40B4-BE49-F238E27FC236}">
                <a16:creationId xmlns:a16="http://schemas.microsoft.com/office/drawing/2014/main" id="{9AB82C3B-A188-EDEA-8E9B-302B3C0A7EF9}"/>
              </a:ext>
            </a:extLst>
          </p:cNvPr>
          <p:cNvPicPr>
            <a:picLocks noChangeAspect="1"/>
          </p:cNvPicPr>
          <p:nvPr/>
        </p:nvPicPr>
        <p:blipFill>
          <a:blip r:embed="rId2"/>
          <a:stretch>
            <a:fillRect/>
          </a:stretch>
        </p:blipFill>
        <p:spPr>
          <a:xfrm>
            <a:off x="3584319" y="3145401"/>
            <a:ext cx="5023362" cy="2829250"/>
          </a:xfrm>
          <a:prstGeom prst="rect">
            <a:avLst/>
          </a:prstGeom>
        </p:spPr>
      </p:pic>
    </p:spTree>
    <p:extLst>
      <p:ext uri="{BB962C8B-B14F-4D97-AF65-F5344CB8AC3E}">
        <p14:creationId xmlns:p14="http://schemas.microsoft.com/office/powerpoint/2010/main" val="3174488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E2D30-5484-5346-03D5-794251ACEBA0}"/>
              </a:ext>
            </a:extLst>
          </p:cNvPr>
          <p:cNvSpPr>
            <a:spLocks noGrp="1"/>
          </p:cNvSpPr>
          <p:nvPr>
            <p:ph type="title"/>
          </p:nvPr>
        </p:nvSpPr>
        <p:spPr/>
        <p:txBody>
          <a:bodyPr/>
          <a:lstStyle/>
          <a:p>
            <a:r>
              <a:rPr lang="en-US" dirty="0">
                <a:solidFill>
                  <a:srgbClr val="C00000"/>
                </a:solidFill>
              </a:rPr>
              <a:t>Fetal Axis Pressure- </a:t>
            </a:r>
          </a:p>
        </p:txBody>
      </p:sp>
      <p:sp>
        <p:nvSpPr>
          <p:cNvPr id="3" name="Content Placeholder 2">
            <a:extLst>
              <a:ext uri="{FF2B5EF4-FFF2-40B4-BE49-F238E27FC236}">
                <a16:creationId xmlns:a16="http://schemas.microsoft.com/office/drawing/2014/main" id="{ACE23857-4B9F-4B22-FD23-E9872BB0E00E}"/>
              </a:ext>
            </a:extLst>
          </p:cNvPr>
          <p:cNvSpPr>
            <a:spLocks noGrp="1"/>
          </p:cNvSpPr>
          <p:nvPr>
            <p:ph idx="1"/>
          </p:nvPr>
        </p:nvSpPr>
        <p:spPr/>
        <p:txBody>
          <a:bodyPr/>
          <a:lstStyle/>
          <a:p>
            <a:pPr marL="0" indent="0">
              <a:buNone/>
            </a:pPr>
            <a:r>
              <a:rPr lang="en-US" dirty="0"/>
              <a:t>During each contraction the uterus rises forward and the force of the fundal contraction is transmitted to the upper pole of the fetus down the long axis of the fetus and applied by the presenting part to the cervix. This is known as fetal axis pressure.</a:t>
            </a:r>
          </a:p>
        </p:txBody>
      </p:sp>
      <p:pic>
        <p:nvPicPr>
          <p:cNvPr id="6" name="Picture 5">
            <a:extLst>
              <a:ext uri="{FF2B5EF4-FFF2-40B4-BE49-F238E27FC236}">
                <a16:creationId xmlns:a16="http://schemas.microsoft.com/office/drawing/2014/main" id="{9F84A3FF-8AA1-DD1C-1B23-53CBC936D0FE}"/>
              </a:ext>
            </a:extLst>
          </p:cNvPr>
          <p:cNvPicPr>
            <a:picLocks noChangeAspect="1"/>
          </p:cNvPicPr>
          <p:nvPr/>
        </p:nvPicPr>
        <p:blipFill>
          <a:blip r:embed="rId2"/>
          <a:stretch>
            <a:fillRect/>
          </a:stretch>
        </p:blipFill>
        <p:spPr>
          <a:xfrm>
            <a:off x="7581440" y="3204292"/>
            <a:ext cx="1739542" cy="2865912"/>
          </a:xfrm>
          <a:prstGeom prst="rect">
            <a:avLst/>
          </a:prstGeom>
        </p:spPr>
      </p:pic>
    </p:spTree>
    <p:extLst>
      <p:ext uri="{BB962C8B-B14F-4D97-AF65-F5344CB8AC3E}">
        <p14:creationId xmlns:p14="http://schemas.microsoft.com/office/powerpoint/2010/main" val="5885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BC80-558B-692D-BE69-CDA89468B498}"/>
              </a:ext>
            </a:extLst>
          </p:cNvPr>
          <p:cNvSpPr>
            <a:spLocks noGrp="1"/>
          </p:cNvSpPr>
          <p:nvPr>
            <p:ph type="title"/>
          </p:nvPr>
        </p:nvSpPr>
        <p:spPr/>
        <p:txBody>
          <a:bodyPr/>
          <a:lstStyle/>
          <a:p>
            <a:r>
              <a:rPr lang="en-US" dirty="0">
                <a:solidFill>
                  <a:srgbClr val="C00000"/>
                </a:solidFill>
              </a:rPr>
              <a:t>Normal </a:t>
            </a:r>
            <a:r>
              <a:rPr lang="en-US" dirty="0" err="1">
                <a:solidFill>
                  <a:srgbClr val="C00000"/>
                </a:solidFill>
              </a:rPr>
              <a:t>labour</a:t>
            </a:r>
            <a:r>
              <a:rPr lang="en-US" dirty="0">
                <a:solidFill>
                  <a:srgbClr val="C00000"/>
                </a:solidFill>
              </a:rPr>
              <a:t> (Eutocia)</a:t>
            </a:r>
          </a:p>
        </p:txBody>
      </p:sp>
      <p:sp>
        <p:nvSpPr>
          <p:cNvPr id="3" name="Content Placeholder 2">
            <a:extLst>
              <a:ext uri="{FF2B5EF4-FFF2-40B4-BE49-F238E27FC236}">
                <a16:creationId xmlns:a16="http://schemas.microsoft.com/office/drawing/2014/main" id="{632BBC5C-2F2B-BDAC-60D6-F36E8B1BEDB3}"/>
              </a:ext>
            </a:extLst>
          </p:cNvPr>
          <p:cNvSpPr>
            <a:spLocks noGrp="1"/>
          </p:cNvSpPr>
          <p:nvPr>
            <p:ph idx="1"/>
          </p:nvPr>
        </p:nvSpPr>
        <p:spPr>
          <a:xfrm>
            <a:off x="838200" y="1825625"/>
            <a:ext cx="10515600" cy="3292065"/>
          </a:xfrm>
        </p:spPr>
        <p:txBody>
          <a:bodyPr>
            <a:normAutofit lnSpcReduction="10000"/>
          </a:bodyPr>
          <a:lstStyle/>
          <a:p>
            <a:pPr marL="0" indent="0">
              <a:buNone/>
            </a:pPr>
            <a:r>
              <a:rPr lang="en-US" dirty="0" err="1"/>
              <a:t>Labour</a:t>
            </a:r>
            <a:r>
              <a:rPr lang="en-US" dirty="0"/>
              <a:t> is called normal if it fulfills the following criteria:</a:t>
            </a:r>
          </a:p>
          <a:p>
            <a:pPr lvl="4">
              <a:buClr>
                <a:srgbClr val="C00000"/>
              </a:buClr>
              <a:buFont typeface="Wingdings" panose="05000000000000000000" pitchFamily="2" charset="2"/>
              <a:buChar char="ü"/>
            </a:pPr>
            <a:r>
              <a:rPr lang="en-US" sz="2800" dirty="0"/>
              <a:t> Spontaneous in onset and at term.</a:t>
            </a:r>
          </a:p>
          <a:p>
            <a:pPr lvl="4">
              <a:buClr>
                <a:srgbClr val="C00000"/>
              </a:buClr>
              <a:buFont typeface="Wingdings" panose="05000000000000000000" pitchFamily="2" charset="2"/>
              <a:buChar char="ü"/>
            </a:pPr>
            <a:r>
              <a:rPr lang="en-US" sz="2800" dirty="0"/>
              <a:t> With vertex presentation</a:t>
            </a:r>
          </a:p>
          <a:p>
            <a:pPr lvl="4">
              <a:buClr>
                <a:srgbClr val="C00000"/>
              </a:buClr>
              <a:buFont typeface="Wingdings" panose="05000000000000000000" pitchFamily="2" charset="2"/>
              <a:buChar char="ü"/>
            </a:pPr>
            <a:r>
              <a:rPr lang="en-US" sz="2800" dirty="0"/>
              <a:t> Without undue prolongation </a:t>
            </a:r>
          </a:p>
          <a:p>
            <a:pPr lvl="4">
              <a:buClr>
                <a:srgbClr val="C00000"/>
              </a:buClr>
              <a:buFont typeface="Wingdings" panose="05000000000000000000" pitchFamily="2" charset="2"/>
              <a:buChar char="ü"/>
            </a:pPr>
            <a:r>
              <a:rPr lang="en-US" sz="2800" dirty="0"/>
              <a:t> Natural termination with minimal aids </a:t>
            </a:r>
          </a:p>
          <a:p>
            <a:pPr lvl="4">
              <a:buClr>
                <a:srgbClr val="C00000"/>
              </a:buClr>
              <a:buFont typeface="Wingdings" panose="05000000000000000000" pitchFamily="2" charset="2"/>
              <a:buChar char="ü"/>
            </a:pPr>
            <a:r>
              <a:rPr lang="en-US" sz="2800" dirty="0"/>
              <a:t> Without having any complications affecting the health of mother and/or baby. </a:t>
            </a:r>
          </a:p>
          <a:p>
            <a:pPr marL="1828800" lvl="4" indent="0">
              <a:buClr>
                <a:srgbClr val="C00000"/>
              </a:buClr>
              <a:buNone/>
            </a:pPr>
            <a:r>
              <a:rPr lang="en-US" sz="2800" dirty="0"/>
              <a:t>					</a:t>
            </a:r>
          </a:p>
        </p:txBody>
      </p:sp>
      <p:sp>
        <p:nvSpPr>
          <p:cNvPr id="5" name="TextBox 4">
            <a:extLst>
              <a:ext uri="{FF2B5EF4-FFF2-40B4-BE49-F238E27FC236}">
                <a16:creationId xmlns:a16="http://schemas.microsoft.com/office/drawing/2014/main" id="{3666C14C-3647-9269-782D-CD7BDB439D66}"/>
              </a:ext>
            </a:extLst>
          </p:cNvPr>
          <p:cNvSpPr txBox="1"/>
          <p:nvPr/>
        </p:nvSpPr>
        <p:spPr>
          <a:xfrm>
            <a:off x="1013951" y="4933024"/>
            <a:ext cx="10224319" cy="1446550"/>
          </a:xfrm>
          <a:prstGeom prst="rect">
            <a:avLst/>
          </a:prstGeom>
          <a:noFill/>
        </p:spPr>
        <p:txBody>
          <a:bodyPr wrap="square">
            <a:spAutoFit/>
          </a:bodyPr>
          <a:lstStyle/>
          <a:p>
            <a:r>
              <a:rPr lang="en-US" sz="3200" dirty="0">
                <a:solidFill>
                  <a:srgbClr val="C00000"/>
                </a:solidFill>
              </a:rPr>
              <a:t>Abnormal </a:t>
            </a:r>
            <a:r>
              <a:rPr lang="en-US" sz="3200" dirty="0" err="1">
                <a:solidFill>
                  <a:srgbClr val="C00000"/>
                </a:solidFill>
              </a:rPr>
              <a:t>labour</a:t>
            </a:r>
            <a:r>
              <a:rPr lang="en-US" sz="3200" dirty="0">
                <a:solidFill>
                  <a:srgbClr val="C00000"/>
                </a:solidFill>
              </a:rPr>
              <a:t> (Dystocia)- </a:t>
            </a:r>
            <a:r>
              <a:rPr lang="en-US" sz="2800" dirty="0"/>
              <a:t>Any deviation from the definition of normal </a:t>
            </a:r>
            <a:r>
              <a:rPr lang="en-US" sz="2800" dirty="0" err="1"/>
              <a:t>labour</a:t>
            </a:r>
            <a:r>
              <a:rPr lang="en-US" sz="2800" dirty="0"/>
              <a:t> is called abnormal </a:t>
            </a:r>
            <a:r>
              <a:rPr lang="en-US" sz="2800" dirty="0" err="1"/>
              <a:t>labour</a:t>
            </a:r>
            <a:r>
              <a:rPr lang="en-US" sz="2800" dirty="0"/>
              <a:t>.</a:t>
            </a:r>
          </a:p>
          <a:p>
            <a:endParaRPr lang="en-US" sz="2800" dirty="0"/>
          </a:p>
        </p:txBody>
      </p:sp>
    </p:spTree>
    <p:extLst>
      <p:ext uri="{BB962C8B-B14F-4D97-AF65-F5344CB8AC3E}">
        <p14:creationId xmlns:p14="http://schemas.microsoft.com/office/powerpoint/2010/main" val="234916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941A-7FC1-F42D-77D3-093EEB015674}"/>
              </a:ext>
            </a:extLst>
          </p:cNvPr>
          <p:cNvSpPr>
            <a:spLocks noGrp="1"/>
          </p:cNvSpPr>
          <p:nvPr>
            <p:ph type="title"/>
          </p:nvPr>
        </p:nvSpPr>
        <p:spPr>
          <a:xfrm>
            <a:off x="1236407" y="2297164"/>
            <a:ext cx="10515600" cy="1325563"/>
          </a:xfrm>
        </p:spPr>
        <p:txBody>
          <a:bodyPr/>
          <a:lstStyle/>
          <a:p>
            <a:r>
              <a:rPr lang="en-US" dirty="0">
                <a:solidFill>
                  <a:srgbClr val="C00000"/>
                </a:solidFill>
              </a:rPr>
              <a:t>Physiology of second stage of </a:t>
            </a:r>
            <a:r>
              <a:rPr lang="en-US" dirty="0" err="1">
                <a:solidFill>
                  <a:srgbClr val="C00000"/>
                </a:solidFill>
              </a:rPr>
              <a:t>labour</a:t>
            </a:r>
            <a:br>
              <a:rPr lang="en-US" dirty="0"/>
            </a:br>
            <a:endParaRPr lang="en-US" dirty="0"/>
          </a:p>
        </p:txBody>
      </p:sp>
    </p:spTree>
    <p:extLst>
      <p:ext uri="{BB962C8B-B14F-4D97-AF65-F5344CB8AC3E}">
        <p14:creationId xmlns:p14="http://schemas.microsoft.com/office/powerpoint/2010/main" val="2834589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941A-7FC1-F42D-77D3-093EEB015674}"/>
              </a:ext>
            </a:extLst>
          </p:cNvPr>
          <p:cNvSpPr>
            <a:spLocks noGrp="1"/>
          </p:cNvSpPr>
          <p:nvPr>
            <p:ph type="title"/>
          </p:nvPr>
        </p:nvSpPr>
        <p:spPr/>
        <p:txBody>
          <a:bodyPr/>
          <a:lstStyle/>
          <a:p>
            <a:r>
              <a:rPr lang="en-US" dirty="0">
                <a:solidFill>
                  <a:srgbClr val="C00000"/>
                </a:solidFill>
              </a:rPr>
              <a:t>Physiology of second stage of </a:t>
            </a:r>
            <a:r>
              <a:rPr lang="en-US" dirty="0" err="1">
                <a:solidFill>
                  <a:srgbClr val="C00000"/>
                </a:solidFill>
              </a:rPr>
              <a:t>labour</a:t>
            </a:r>
            <a:br>
              <a:rPr lang="en-US" dirty="0"/>
            </a:br>
            <a:endParaRPr lang="en-US" dirty="0"/>
          </a:p>
        </p:txBody>
      </p:sp>
      <p:sp>
        <p:nvSpPr>
          <p:cNvPr id="3" name="Content Placeholder 2">
            <a:extLst>
              <a:ext uri="{FF2B5EF4-FFF2-40B4-BE49-F238E27FC236}">
                <a16:creationId xmlns:a16="http://schemas.microsoft.com/office/drawing/2014/main" id="{B725DC85-3D5E-8E0B-7459-A867494C621A}"/>
              </a:ext>
            </a:extLst>
          </p:cNvPr>
          <p:cNvSpPr>
            <a:spLocks noGrp="1"/>
          </p:cNvSpPr>
          <p:nvPr>
            <p:ph idx="1"/>
          </p:nvPr>
        </p:nvSpPr>
        <p:spPr/>
        <p:txBody>
          <a:bodyPr>
            <a:normAutofit fontScale="92500"/>
          </a:bodyPr>
          <a:lstStyle/>
          <a:p>
            <a:pPr marL="0" indent="0">
              <a:buNone/>
            </a:pPr>
            <a:r>
              <a:rPr lang="en-US" dirty="0"/>
              <a:t>Uterine action </a:t>
            </a:r>
          </a:p>
          <a:p>
            <a:r>
              <a:rPr lang="en-US" dirty="0"/>
              <a:t>Contractions become stronger and longer but may be less frequent, allowing both mother and fetus regular recovery periods. </a:t>
            </a:r>
          </a:p>
          <a:p>
            <a:r>
              <a:rPr lang="en-US" dirty="0"/>
              <a:t>The membrane often rupture spontaneously towards the end of the first stage or during transition to the second stage. </a:t>
            </a:r>
          </a:p>
          <a:p>
            <a:r>
              <a:rPr lang="en-US" dirty="0"/>
              <a:t>The consequent drainage of liquor allows the hard, round fetal head to be directly applied to the vaginal tissues. This pressure aids distension. </a:t>
            </a:r>
          </a:p>
          <a:p>
            <a:r>
              <a:rPr lang="en-US" dirty="0"/>
              <a:t>Fetal axis pressure increases flexion of the head, which results in smaller presenting diameters, more rapid progress and less trauma to both mother and fetus.</a:t>
            </a:r>
          </a:p>
        </p:txBody>
      </p:sp>
    </p:spTree>
    <p:extLst>
      <p:ext uri="{BB962C8B-B14F-4D97-AF65-F5344CB8AC3E}">
        <p14:creationId xmlns:p14="http://schemas.microsoft.com/office/powerpoint/2010/main" val="65675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F03C-7BA2-4ABE-A6CA-5C275620B57E}"/>
              </a:ext>
            </a:extLst>
          </p:cNvPr>
          <p:cNvSpPr>
            <a:spLocks noGrp="1"/>
          </p:cNvSpPr>
          <p:nvPr>
            <p:ph type="title"/>
          </p:nvPr>
        </p:nvSpPr>
        <p:spPr/>
        <p:txBody>
          <a:bodyPr/>
          <a:lstStyle/>
          <a:p>
            <a:r>
              <a:rPr lang="en-US" dirty="0">
                <a:solidFill>
                  <a:srgbClr val="C00000"/>
                </a:solidFill>
              </a:rPr>
              <a:t>Continued..</a:t>
            </a:r>
          </a:p>
        </p:txBody>
      </p:sp>
      <p:sp>
        <p:nvSpPr>
          <p:cNvPr id="3" name="Content Placeholder 2">
            <a:extLst>
              <a:ext uri="{FF2B5EF4-FFF2-40B4-BE49-F238E27FC236}">
                <a16:creationId xmlns:a16="http://schemas.microsoft.com/office/drawing/2014/main" id="{D8396085-ADF1-7D7E-1F96-481DB0BAAECA}"/>
              </a:ext>
            </a:extLst>
          </p:cNvPr>
          <p:cNvSpPr>
            <a:spLocks noGrp="1"/>
          </p:cNvSpPr>
          <p:nvPr>
            <p:ph idx="1"/>
          </p:nvPr>
        </p:nvSpPr>
        <p:spPr/>
        <p:txBody>
          <a:bodyPr/>
          <a:lstStyle/>
          <a:p>
            <a:r>
              <a:rPr lang="en-US" dirty="0"/>
              <a:t>The contraction becomes expulsive as the fetus descends further into the vagina. </a:t>
            </a:r>
          </a:p>
          <a:p>
            <a:r>
              <a:rPr lang="en-US" dirty="0"/>
              <a:t>Pressure from the presenting part stimulates nerve receptors in the pelvic floor ―this is termed the ‗Ferguson reflex‘ and the woman experiences the need to push.</a:t>
            </a:r>
          </a:p>
          <a:p>
            <a:r>
              <a:rPr lang="en-US" dirty="0"/>
              <a:t>The mother‘s response is to employ her secondary powers of expulsion by contracting her abdominal muscles and diaphragm.</a:t>
            </a:r>
          </a:p>
        </p:txBody>
      </p:sp>
    </p:spTree>
    <p:extLst>
      <p:ext uri="{BB962C8B-B14F-4D97-AF65-F5344CB8AC3E}">
        <p14:creationId xmlns:p14="http://schemas.microsoft.com/office/powerpoint/2010/main" val="2850191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9F45-E13E-AA98-846D-FC529C95275C}"/>
              </a:ext>
            </a:extLst>
          </p:cNvPr>
          <p:cNvSpPr>
            <a:spLocks noGrp="1"/>
          </p:cNvSpPr>
          <p:nvPr>
            <p:ph type="title"/>
          </p:nvPr>
        </p:nvSpPr>
        <p:spPr/>
        <p:txBody>
          <a:bodyPr/>
          <a:lstStyle/>
          <a:p>
            <a:r>
              <a:rPr lang="en-US" dirty="0">
                <a:solidFill>
                  <a:srgbClr val="C00000"/>
                </a:solidFill>
              </a:rPr>
              <a:t>Soft tissue displacement </a:t>
            </a:r>
          </a:p>
        </p:txBody>
      </p:sp>
      <p:sp>
        <p:nvSpPr>
          <p:cNvPr id="3" name="Content Placeholder 2">
            <a:extLst>
              <a:ext uri="{FF2B5EF4-FFF2-40B4-BE49-F238E27FC236}">
                <a16:creationId xmlns:a16="http://schemas.microsoft.com/office/drawing/2014/main" id="{DEB221D8-BBEA-385A-D610-7621E4C6ADE6}"/>
              </a:ext>
            </a:extLst>
          </p:cNvPr>
          <p:cNvSpPr>
            <a:spLocks noGrp="1"/>
          </p:cNvSpPr>
          <p:nvPr>
            <p:ph idx="1"/>
          </p:nvPr>
        </p:nvSpPr>
        <p:spPr/>
        <p:txBody>
          <a:bodyPr/>
          <a:lstStyle/>
          <a:p>
            <a:pPr marL="0" indent="0">
              <a:buNone/>
            </a:pPr>
            <a:r>
              <a:rPr lang="en-US" dirty="0"/>
              <a:t>As the hard fetal head descends, the soft tissues of the pelvis becomes displaced. </a:t>
            </a:r>
          </a:p>
          <a:p>
            <a:r>
              <a:rPr lang="en-US" dirty="0"/>
              <a:t>Anteriorly-Bladder </a:t>
            </a:r>
          </a:p>
          <a:p>
            <a:r>
              <a:rPr lang="en-US" dirty="0"/>
              <a:t>Posteriorly- Rectum </a:t>
            </a:r>
          </a:p>
          <a:p>
            <a:r>
              <a:rPr lang="en-US" dirty="0"/>
              <a:t>The </a:t>
            </a:r>
            <a:r>
              <a:rPr lang="en-US" dirty="0" err="1"/>
              <a:t>levator</a:t>
            </a:r>
            <a:r>
              <a:rPr lang="en-US" dirty="0"/>
              <a:t> ani muscles </a:t>
            </a:r>
          </a:p>
          <a:p>
            <a:r>
              <a:rPr lang="en-US" dirty="0"/>
              <a:t>Perineal body</a:t>
            </a:r>
          </a:p>
        </p:txBody>
      </p:sp>
    </p:spTree>
    <p:extLst>
      <p:ext uri="{BB962C8B-B14F-4D97-AF65-F5344CB8AC3E}">
        <p14:creationId xmlns:p14="http://schemas.microsoft.com/office/powerpoint/2010/main" val="649679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C233-DBA0-01AE-4B4A-3E0E7E82B2A0}"/>
              </a:ext>
            </a:extLst>
          </p:cNvPr>
          <p:cNvSpPr>
            <a:spLocks noGrp="1"/>
          </p:cNvSpPr>
          <p:nvPr>
            <p:ph type="title"/>
          </p:nvPr>
        </p:nvSpPr>
        <p:spPr/>
        <p:txBody>
          <a:bodyPr/>
          <a:lstStyle/>
          <a:p>
            <a:r>
              <a:rPr lang="en-US" dirty="0">
                <a:solidFill>
                  <a:srgbClr val="C00000"/>
                </a:solidFill>
              </a:rPr>
              <a:t>Continued..</a:t>
            </a:r>
          </a:p>
        </p:txBody>
      </p:sp>
      <p:sp>
        <p:nvSpPr>
          <p:cNvPr id="3" name="Content Placeholder 2">
            <a:extLst>
              <a:ext uri="{FF2B5EF4-FFF2-40B4-BE49-F238E27FC236}">
                <a16:creationId xmlns:a16="http://schemas.microsoft.com/office/drawing/2014/main" id="{F8F46A34-A946-9899-CEF8-59D4CA527DD2}"/>
              </a:ext>
            </a:extLst>
          </p:cNvPr>
          <p:cNvSpPr>
            <a:spLocks noGrp="1"/>
          </p:cNvSpPr>
          <p:nvPr>
            <p:ph idx="1"/>
          </p:nvPr>
        </p:nvSpPr>
        <p:spPr/>
        <p:txBody>
          <a:bodyPr/>
          <a:lstStyle/>
          <a:p>
            <a:r>
              <a:rPr lang="en-US" dirty="0"/>
              <a:t>The fetal head becomes visible at the vulva, advancing each contraction and receding between contractions until crowning takes place. </a:t>
            </a:r>
          </a:p>
          <a:p>
            <a:r>
              <a:rPr lang="en-US" dirty="0"/>
              <a:t> The head is then born. </a:t>
            </a:r>
          </a:p>
          <a:p>
            <a:r>
              <a:rPr lang="en-US" dirty="0"/>
              <a:t>The shoulders and body follow with next contraction, accompanied by gush of amniotic fluid and sometimes of blood. </a:t>
            </a:r>
          </a:p>
          <a:p>
            <a:r>
              <a:rPr lang="en-US" dirty="0"/>
              <a:t>The second stage culminates in the birth of the baby.</a:t>
            </a:r>
          </a:p>
        </p:txBody>
      </p:sp>
    </p:spTree>
    <p:extLst>
      <p:ext uri="{BB962C8B-B14F-4D97-AF65-F5344CB8AC3E}">
        <p14:creationId xmlns:p14="http://schemas.microsoft.com/office/powerpoint/2010/main" val="1860570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281E-6F33-9F69-F5F2-7E79776CF910}"/>
              </a:ext>
            </a:extLst>
          </p:cNvPr>
          <p:cNvSpPr>
            <a:spLocks noGrp="1"/>
          </p:cNvSpPr>
          <p:nvPr>
            <p:ph type="title"/>
          </p:nvPr>
        </p:nvSpPr>
        <p:spPr/>
        <p:txBody>
          <a:bodyPr/>
          <a:lstStyle/>
          <a:p>
            <a:r>
              <a:rPr lang="en-US" dirty="0">
                <a:solidFill>
                  <a:srgbClr val="C00000"/>
                </a:solidFill>
              </a:rPr>
              <a:t>Presumptive signs of second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7DDF4D18-C26D-1FBA-46C2-D4B04894D7F0}"/>
              </a:ext>
            </a:extLst>
          </p:cNvPr>
          <p:cNvSpPr>
            <a:spLocks noGrp="1"/>
          </p:cNvSpPr>
          <p:nvPr>
            <p:ph idx="1"/>
          </p:nvPr>
        </p:nvSpPr>
        <p:spPr/>
        <p:txBody>
          <a:bodyPr/>
          <a:lstStyle/>
          <a:p>
            <a:r>
              <a:rPr lang="en-US" dirty="0"/>
              <a:t>Expulsive uterine contraction </a:t>
            </a:r>
          </a:p>
          <a:p>
            <a:r>
              <a:rPr lang="en-US" dirty="0"/>
              <a:t>Rupture of forewaters  Dilatation and gaping of the anus </a:t>
            </a:r>
          </a:p>
          <a:p>
            <a:r>
              <a:rPr lang="en-US" dirty="0"/>
              <a:t>Appearance of the rhomboid of </a:t>
            </a:r>
            <a:r>
              <a:rPr lang="en-US" dirty="0" err="1"/>
              <a:t>Michaelas</a:t>
            </a:r>
            <a:r>
              <a:rPr lang="en-US" dirty="0"/>
              <a:t> </a:t>
            </a:r>
          </a:p>
          <a:p>
            <a:r>
              <a:rPr lang="en-US" dirty="0"/>
              <a:t>Show</a:t>
            </a:r>
          </a:p>
          <a:p>
            <a:r>
              <a:rPr lang="en-US" dirty="0"/>
              <a:t>Appearance of presenting part</a:t>
            </a:r>
          </a:p>
        </p:txBody>
      </p:sp>
    </p:spTree>
    <p:extLst>
      <p:ext uri="{BB962C8B-B14F-4D97-AF65-F5344CB8AC3E}">
        <p14:creationId xmlns:p14="http://schemas.microsoft.com/office/powerpoint/2010/main" val="340458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D13F-1D28-A3F3-557D-A57BC6FB4551}"/>
              </a:ext>
            </a:extLst>
          </p:cNvPr>
          <p:cNvSpPr>
            <a:spLocks noGrp="1"/>
          </p:cNvSpPr>
          <p:nvPr>
            <p:ph type="title"/>
          </p:nvPr>
        </p:nvSpPr>
        <p:spPr>
          <a:xfrm>
            <a:off x="1339645" y="2370906"/>
            <a:ext cx="10515600" cy="1325563"/>
          </a:xfrm>
        </p:spPr>
        <p:txBody>
          <a:bodyPr/>
          <a:lstStyle/>
          <a:p>
            <a:r>
              <a:rPr lang="en-US" dirty="0">
                <a:solidFill>
                  <a:srgbClr val="C00000"/>
                </a:solidFill>
              </a:rPr>
              <a:t>Mechanism of normal </a:t>
            </a:r>
            <a:r>
              <a:rPr lang="en-US" dirty="0" err="1">
                <a:solidFill>
                  <a:srgbClr val="C00000"/>
                </a:solidFill>
              </a:rPr>
              <a:t>labour</a:t>
            </a:r>
            <a:endParaRPr lang="en-US" dirty="0">
              <a:solidFill>
                <a:srgbClr val="C00000"/>
              </a:solidFill>
            </a:endParaRPr>
          </a:p>
        </p:txBody>
      </p:sp>
    </p:spTree>
    <p:extLst>
      <p:ext uri="{BB962C8B-B14F-4D97-AF65-F5344CB8AC3E}">
        <p14:creationId xmlns:p14="http://schemas.microsoft.com/office/powerpoint/2010/main" val="4066079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D43EAA-C082-FD54-891F-9005E09A9B33}"/>
              </a:ext>
            </a:extLst>
          </p:cNvPr>
          <p:cNvSpPr>
            <a:spLocks noGrp="1"/>
          </p:cNvSpPr>
          <p:nvPr>
            <p:ph type="title"/>
          </p:nvPr>
        </p:nvSpPr>
        <p:spPr>
          <a:xfrm>
            <a:off x="554184" y="1828800"/>
            <a:ext cx="3932237" cy="1600200"/>
          </a:xfrm>
        </p:spPr>
        <p:txBody>
          <a:bodyPr>
            <a:normAutofit/>
          </a:bodyPr>
          <a:lstStyle/>
          <a:p>
            <a:r>
              <a:rPr lang="en-US" sz="4400" dirty="0">
                <a:solidFill>
                  <a:srgbClr val="C00000"/>
                </a:solidFill>
              </a:rPr>
              <a:t>Maternal pelvis</a:t>
            </a:r>
          </a:p>
        </p:txBody>
      </p:sp>
      <p:pic>
        <p:nvPicPr>
          <p:cNvPr id="7" name="Content Placeholder 6">
            <a:extLst>
              <a:ext uri="{FF2B5EF4-FFF2-40B4-BE49-F238E27FC236}">
                <a16:creationId xmlns:a16="http://schemas.microsoft.com/office/drawing/2014/main" id="{F125E920-49AC-8356-41A5-E16BA269A5B8}"/>
              </a:ext>
            </a:extLst>
          </p:cNvPr>
          <p:cNvPicPr>
            <a:picLocks noGrp="1" noChangeAspect="1"/>
          </p:cNvPicPr>
          <p:nvPr>
            <p:ph idx="1"/>
          </p:nvPr>
        </p:nvPicPr>
        <p:blipFill rotWithShape="1">
          <a:blip r:embed="rId2"/>
          <a:srcRect l="6223" t="10023" r="6468" b="4953"/>
          <a:stretch/>
        </p:blipFill>
        <p:spPr>
          <a:xfrm>
            <a:off x="4486421" y="0"/>
            <a:ext cx="7705579" cy="6105832"/>
          </a:xfrm>
          <a:prstGeom prst="rect">
            <a:avLst/>
          </a:prstGeom>
        </p:spPr>
      </p:pic>
    </p:spTree>
    <p:extLst>
      <p:ext uri="{BB962C8B-B14F-4D97-AF65-F5344CB8AC3E}">
        <p14:creationId xmlns:p14="http://schemas.microsoft.com/office/powerpoint/2010/main" val="2257406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7EE3-0149-54A2-7CCD-C1071F656ED9}"/>
              </a:ext>
            </a:extLst>
          </p:cNvPr>
          <p:cNvSpPr>
            <a:spLocks noGrp="1"/>
          </p:cNvSpPr>
          <p:nvPr>
            <p:ph type="title"/>
          </p:nvPr>
        </p:nvSpPr>
        <p:spPr>
          <a:xfrm>
            <a:off x="8749509" y="2507226"/>
            <a:ext cx="2975459" cy="921774"/>
          </a:xfrm>
        </p:spPr>
        <p:txBody>
          <a:bodyPr>
            <a:normAutofit/>
          </a:bodyPr>
          <a:lstStyle/>
          <a:p>
            <a:r>
              <a:rPr lang="en-US" sz="4400" dirty="0">
                <a:solidFill>
                  <a:srgbClr val="C00000"/>
                </a:solidFill>
              </a:rPr>
              <a:t>Fetal skull</a:t>
            </a:r>
          </a:p>
        </p:txBody>
      </p:sp>
      <p:pic>
        <p:nvPicPr>
          <p:cNvPr id="5" name="Content Placeholder 4">
            <a:extLst>
              <a:ext uri="{FF2B5EF4-FFF2-40B4-BE49-F238E27FC236}">
                <a16:creationId xmlns:a16="http://schemas.microsoft.com/office/drawing/2014/main" id="{2124EF01-8633-A7BF-9D17-946BE980B20E}"/>
              </a:ext>
            </a:extLst>
          </p:cNvPr>
          <p:cNvPicPr>
            <a:picLocks noGrp="1" noChangeAspect="1"/>
          </p:cNvPicPr>
          <p:nvPr>
            <p:ph idx="1"/>
          </p:nvPr>
        </p:nvPicPr>
        <p:blipFill>
          <a:blip r:embed="rId2"/>
          <a:stretch>
            <a:fillRect/>
          </a:stretch>
        </p:blipFill>
        <p:spPr>
          <a:xfrm>
            <a:off x="911351" y="334143"/>
            <a:ext cx="6849451" cy="5602851"/>
          </a:xfrm>
          <a:prstGeom prst="rect">
            <a:avLst/>
          </a:prstGeom>
        </p:spPr>
      </p:pic>
    </p:spTree>
    <p:extLst>
      <p:ext uri="{BB962C8B-B14F-4D97-AF65-F5344CB8AC3E}">
        <p14:creationId xmlns:p14="http://schemas.microsoft.com/office/powerpoint/2010/main" val="5860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441DC-80C6-6610-27E1-478356737EB8}"/>
              </a:ext>
            </a:extLst>
          </p:cNvPr>
          <p:cNvSpPr>
            <a:spLocks noGrp="1"/>
          </p:cNvSpPr>
          <p:nvPr>
            <p:ph type="title"/>
          </p:nvPr>
        </p:nvSpPr>
        <p:spPr>
          <a:xfrm>
            <a:off x="5424949" y="134682"/>
            <a:ext cx="1093839" cy="994539"/>
          </a:xfrm>
        </p:spPr>
        <p:txBody>
          <a:bodyPr/>
          <a:lstStyle/>
          <a:p>
            <a:r>
              <a:rPr lang="en-US" dirty="0">
                <a:solidFill>
                  <a:srgbClr val="C00000"/>
                </a:solidFill>
              </a:rPr>
              <a:t>Lie</a:t>
            </a:r>
          </a:p>
        </p:txBody>
      </p:sp>
      <p:pic>
        <p:nvPicPr>
          <p:cNvPr id="6" name="Picture 5">
            <a:extLst>
              <a:ext uri="{FF2B5EF4-FFF2-40B4-BE49-F238E27FC236}">
                <a16:creationId xmlns:a16="http://schemas.microsoft.com/office/drawing/2014/main" id="{E6CCC773-1430-E256-2C4A-A2115519128B}"/>
              </a:ext>
            </a:extLst>
          </p:cNvPr>
          <p:cNvPicPr>
            <a:picLocks noChangeAspect="1"/>
          </p:cNvPicPr>
          <p:nvPr/>
        </p:nvPicPr>
        <p:blipFill rotWithShape="1">
          <a:blip r:embed="rId2"/>
          <a:srcRect t="37426" b="4126"/>
          <a:stretch/>
        </p:blipFill>
        <p:spPr>
          <a:xfrm>
            <a:off x="2815867" y="2896002"/>
            <a:ext cx="7405841" cy="3274450"/>
          </a:xfrm>
          <a:prstGeom prst="rect">
            <a:avLst/>
          </a:prstGeom>
        </p:spPr>
      </p:pic>
      <p:sp>
        <p:nvSpPr>
          <p:cNvPr id="8" name="TextBox 7">
            <a:extLst>
              <a:ext uri="{FF2B5EF4-FFF2-40B4-BE49-F238E27FC236}">
                <a16:creationId xmlns:a16="http://schemas.microsoft.com/office/drawing/2014/main" id="{6375C947-1508-54D6-B6EE-42AFDCDA368A}"/>
              </a:ext>
            </a:extLst>
          </p:cNvPr>
          <p:cNvSpPr txBox="1"/>
          <p:nvPr/>
        </p:nvSpPr>
        <p:spPr>
          <a:xfrm>
            <a:off x="870154" y="1370667"/>
            <a:ext cx="10645263" cy="954107"/>
          </a:xfrm>
          <a:prstGeom prst="rect">
            <a:avLst/>
          </a:prstGeom>
          <a:noFill/>
        </p:spPr>
        <p:txBody>
          <a:bodyPr wrap="square">
            <a:spAutoFit/>
          </a:bodyPr>
          <a:lstStyle/>
          <a:p>
            <a:r>
              <a:rPr lang="en-US" sz="2800" dirty="0"/>
              <a:t>It refers to the relationship of the long axis of the fetus to the long axis of the centralized uterus or maternal spine.</a:t>
            </a:r>
          </a:p>
        </p:txBody>
      </p:sp>
    </p:spTree>
    <p:extLst>
      <p:ext uri="{BB962C8B-B14F-4D97-AF65-F5344CB8AC3E}">
        <p14:creationId xmlns:p14="http://schemas.microsoft.com/office/powerpoint/2010/main" val="233465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765E-A0A6-FAD0-17E1-F479FDAE72C3}"/>
              </a:ext>
            </a:extLst>
          </p:cNvPr>
          <p:cNvSpPr>
            <a:spLocks noGrp="1"/>
          </p:cNvSpPr>
          <p:nvPr>
            <p:ph type="title"/>
          </p:nvPr>
        </p:nvSpPr>
        <p:spPr/>
        <p:txBody>
          <a:bodyPr/>
          <a:lstStyle/>
          <a:p>
            <a:r>
              <a:rPr lang="en-US" dirty="0">
                <a:solidFill>
                  <a:srgbClr val="C00000"/>
                </a:solidFill>
              </a:rPr>
              <a:t>Date of onset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9FC2DE8D-9F62-BB3E-63F3-E691CB224D45}"/>
              </a:ext>
            </a:extLst>
          </p:cNvPr>
          <p:cNvSpPr>
            <a:spLocks noGrp="1"/>
          </p:cNvSpPr>
          <p:nvPr>
            <p:ph idx="1"/>
          </p:nvPr>
        </p:nvSpPr>
        <p:spPr/>
        <p:txBody>
          <a:bodyPr/>
          <a:lstStyle/>
          <a:p>
            <a:r>
              <a:rPr lang="en-US" dirty="0"/>
              <a:t>It is unpredictable to foretell precisely the exact date of onset of </a:t>
            </a:r>
            <a:r>
              <a:rPr lang="en-US" dirty="0" err="1"/>
              <a:t>labour</a:t>
            </a:r>
            <a:r>
              <a:rPr lang="en-US" dirty="0"/>
              <a:t>.</a:t>
            </a:r>
          </a:p>
          <a:p>
            <a:r>
              <a:rPr lang="en-US" dirty="0"/>
              <a:t>Calculation from </a:t>
            </a:r>
            <a:r>
              <a:rPr lang="en-US" dirty="0" err="1"/>
              <a:t>Naegele‘s</a:t>
            </a:r>
            <a:r>
              <a:rPr lang="en-US" dirty="0"/>
              <a:t> formula is only a rough guide. </a:t>
            </a:r>
          </a:p>
          <a:p>
            <a:r>
              <a:rPr lang="en-US" dirty="0"/>
              <a:t>Based on the formula, </a:t>
            </a:r>
            <a:r>
              <a:rPr lang="en-US" dirty="0" err="1"/>
              <a:t>labour</a:t>
            </a:r>
            <a:r>
              <a:rPr lang="en-US" dirty="0"/>
              <a:t> starts approx. on the expected date in 4%, one week on either side in 50%, 2 weeks earlier and 1 week later in 30%, at 42 weeks in 10% and at 43 weeks plus in 4%.</a:t>
            </a:r>
          </a:p>
        </p:txBody>
      </p:sp>
    </p:spTree>
    <p:extLst>
      <p:ext uri="{BB962C8B-B14F-4D97-AF65-F5344CB8AC3E}">
        <p14:creationId xmlns:p14="http://schemas.microsoft.com/office/powerpoint/2010/main" val="2888936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BA9F-7D43-57B7-465E-63203598661D}"/>
              </a:ext>
            </a:extLst>
          </p:cNvPr>
          <p:cNvSpPr>
            <a:spLocks noGrp="1"/>
          </p:cNvSpPr>
          <p:nvPr>
            <p:ph type="title"/>
          </p:nvPr>
        </p:nvSpPr>
        <p:spPr/>
        <p:txBody>
          <a:bodyPr/>
          <a:lstStyle/>
          <a:p>
            <a:r>
              <a:rPr lang="en-US" dirty="0">
                <a:solidFill>
                  <a:srgbClr val="C00000"/>
                </a:solidFill>
              </a:rPr>
              <a:t>Presentation</a:t>
            </a:r>
            <a:br>
              <a:rPr lang="en-US" dirty="0"/>
            </a:br>
            <a:endParaRPr lang="en-US" dirty="0"/>
          </a:p>
        </p:txBody>
      </p:sp>
      <p:sp>
        <p:nvSpPr>
          <p:cNvPr id="3" name="Content Placeholder 2">
            <a:extLst>
              <a:ext uri="{FF2B5EF4-FFF2-40B4-BE49-F238E27FC236}">
                <a16:creationId xmlns:a16="http://schemas.microsoft.com/office/drawing/2014/main" id="{CEDAE92E-8D3C-543A-6CE8-18B9C6C388DC}"/>
              </a:ext>
            </a:extLst>
          </p:cNvPr>
          <p:cNvSpPr>
            <a:spLocks noGrp="1"/>
          </p:cNvSpPr>
          <p:nvPr>
            <p:ph idx="1"/>
          </p:nvPr>
        </p:nvSpPr>
        <p:spPr>
          <a:xfrm>
            <a:off x="838200" y="1690688"/>
            <a:ext cx="10515600" cy="1954212"/>
          </a:xfrm>
        </p:spPr>
        <p:txBody>
          <a:bodyPr/>
          <a:lstStyle/>
          <a:p>
            <a:pPr marL="0" indent="0">
              <a:buNone/>
            </a:pPr>
            <a:r>
              <a:rPr lang="en-US" dirty="0"/>
              <a:t>Breech presentation- Presentation of the fetal buttocks, knees, or feet in labor.</a:t>
            </a:r>
          </a:p>
          <a:p>
            <a:pPr marL="0" indent="0">
              <a:buNone/>
            </a:pPr>
            <a:r>
              <a:rPr lang="en-US" dirty="0"/>
              <a:t>Cephalic presentation- Presentation of any part of the fetal head in labor, whether the vertex, face, or brow.</a:t>
            </a:r>
          </a:p>
        </p:txBody>
      </p:sp>
      <p:pic>
        <p:nvPicPr>
          <p:cNvPr id="4" name="Picture 3">
            <a:extLst>
              <a:ext uri="{FF2B5EF4-FFF2-40B4-BE49-F238E27FC236}">
                <a16:creationId xmlns:a16="http://schemas.microsoft.com/office/drawing/2014/main" id="{CBA7582F-BE84-DE85-DB38-BABCDA957E5E}"/>
              </a:ext>
            </a:extLst>
          </p:cNvPr>
          <p:cNvPicPr>
            <a:picLocks noChangeAspect="1"/>
          </p:cNvPicPr>
          <p:nvPr/>
        </p:nvPicPr>
        <p:blipFill rotWithShape="1">
          <a:blip r:embed="rId2">
            <a:alphaModFix/>
          </a:blip>
          <a:srcRect b="10109"/>
          <a:stretch/>
        </p:blipFill>
        <p:spPr>
          <a:xfrm>
            <a:off x="3967317" y="3615660"/>
            <a:ext cx="5965260" cy="2523377"/>
          </a:xfrm>
          <a:prstGeom prst="rect">
            <a:avLst/>
          </a:prstGeom>
        </p:spPr>
      </p:pic>
      <p:pic>
        <p:nvPicPr>
          <p:cNvPr id="5" name="Picture 4">
            <a:extLst>
              <a:ext uri="{FF2B5EF4-FFF2-40B4-BE49-F238E27FC236}">
                <a16:creationId xmlns:a16="http://schemas.microsoft.com/office/drawing/2014/main" id="{766FBF1C-B52F-0CBC-CF77-53060EA0D38B}"/>
              </a:ext>
            </a:extLst>
          </p:cNvPr>
          <p:cNvPicPr>
            <a:picLocks noChangeAspect="1"/>
          </p:cNvPicPr>
          <p:nvPr/>
        </p:nvPicPr>
        <p:blipFill rotWithShape="1">
          <a:blip r:embed="rId3"/>
          <a:srcRect t="13131" r="50000" b="13131"/>
          <a:stretch/>
        </p:blipFill>
        <p:spPr>
          <a:xfrm>
            <a:off x="2259423" y="4251058"/>
            <a:ext cx="1493620" cy="1832508"/>
          </a:xfrm>
          <a:prstGeom prst="rect">
            <a:avLst/>
          </a:prstGeom>
        </p:spPr>
      </p:pic>
      <p:sp>
        <p:nvSpPr>
          <p:cNvPr id="6" name="TextBox 5">
            <a:extLst>
              <a:ext uri="{FF2B5EF4-FFF2-40B4-BE49-F238E27FC236}">
                <a16:creationId xmlns:a16="http://schemas.microsoft.com/office/drawing/2014/main" id="{E7E20191-8C7A-411A-D118-D21C6C7457E4}"/>
              </a:ext>
            </a:extLst>
          </p:cNvPr>
          <p:cNvSpPr txBox="1"/>
          <p:nvPr/>
        </p:nvSpPr>
        <p:spPr>
          <a:xfrm>
            <a:off x="2709805" y="3881726"/>
            <a:ext cx="1150375" cy="307777"/>
          </a:xfrm>
          <a:prstGeom prst="rect">
            <a:avLst/>
          </a:prstGeom>
          <a:noFill/>
        </p:spPr>
        <p:txBody>
          <a:bodyPr wrap="square" rtlCol="0">
            <a:spAutoFit/>
          </a:bodyPr>
          <a:lstStyle/>
          <a:p>
            <a:r>
              <a:rPr lang="en-US" sz="1400" dirty="0"/>
              <a:t>Vertex</a:t>
            </a:r>
          </a:p>
        </p:txBody>
      </p:sp>
    </p:spTree>
    <p:extLst>
      <p:ext uri="{BB962C8B-B14F-4D97-AF65-F5344CB8AC3E}">
        <p14:creationId xmlns:p14="http://schemas.microsoft.com/office/powerpoint/2010/main" val="1752674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E3AE-898D-685D-1003-673B1E45F881}"/>
              </a:ext>
            </a:extLst>
          </p:cNvPr>
          <p:cNvSpPr>
            <a:spLocks noGrp="1"/>
          </p:cNvSpPr>
          <p:nvPr>
            <p:ph type="title"/>
          </p:nvPr>
        </p:nvSpPr>
        <p:spPr/>
        <p:txBody>
          <a:bodyPr/>
          <a:lstStyle/>
          <a:p>
            <a:r>
              <a:rPr lang="en-US" dirty="0">
                <a:solidFill>
                  <a:srgbClr val="C00000"/>
                </a:solidFill>
              </a:rPr>
              <a:t>Presenting part </a:t>
            </a:r>
          </a:p>
        </p:txBody>
      </p:sp>
      <p:sp>
        <p:nvSpPr>
          <p:cNvPr id="3" name="Content Placeholder 2">
            <a:extLst>
              <a:ext uri="{FF2B5EF4-FFF2-40B4-BE49-F238E27FC236}">
                <a16:creationId xmlns:a16="http://schemas.microsoft.com/office/drawing/2014/main" id="{490B032E-B5DA-DD53-3142-87AC47955690}"/>
              </a:ext>
            </a:extLst>
          </p:cNvPr>
          <p:cNvSpPr>
            <a:spLocks noGrp="1"/>
          </p:cNvSpPr>
          <p:nvPr>
            <p:ph idx="1"/>
          </p:nvPr>
        </p:nvSpPr>
        <p:spPr/>
        <p:txBody>
          <a:bodyPr/>
          <a:lstStyle/>
          <a:p>
            <a:pPr marL="0" indent="0">
              <a:buNone/>
            </a:pPr>
            <a:r>
              <a:rPr lang="en-US" dirty="0"/>
              <a:t>Is defined as the part of the presentation which overlies the internal </a:t>
            </a:r>
            <a:r>
              <a:rPr lang="en-US" dirty="0" err="1"/>
              <a:t>os</a:t>
            </a:r>
            <a:r>
              <a:rPr lang="en-US" dirty="0"/>
              <a:t> and is felt by the examining finger through the cervical opening.</a:t>
            </a:r>
          </a:p>
        </p:txBody>
      </p:sp>
      <p:pic>
        <p:nvPicPr>
          <p:cNvPr id="4" name="Picture 3">
            <a:extLst>
              <a:ext uri="{FF2B5EF4-FFF2-40B4-BE49-F238E27FC236}">
                <a16:creationId xmlns:a16="http://schemas.microsoft.com/office/drawing/2014/main" id="{3E39864C-5EBE-4998-807A-71DC19E0378A}"/>
              </a:ext>
            </a:extLst>
          </p:cNvPr>
          <p:cNvPicPr>
            <a:picLocks noChangeAspect="1"/>
          </p:cNvPicPr>
          <p:nvPr/>
        </p:nvPicPr>
        <p:blipFill>
          <a:blip r:embed="rId2"/>
          <a:stretch>
            <a:fillRect/>
          </a:stretch>
        </p:blipFill>
        <p:spPr>
          <a:xfrm>
            <a:off x="2697264" y="2828263"/>
            <a:ext cx="6431987" cy="3151900"/>
          </a:xfrm>
          <a:prstGeom prst="rect">
            <a:avLst/>
          </a:prstGeom>
        </p:spPr>
      </p:pic>
    </p:spTree>
    <p:extLst>
      <p:ext uri="{BB962C8B-B14F-4D97-AF65-F5344CB8AC3E}">
        <p14:creationId xmlns:p14="http://schemas.microsoft.com/office/powerpoint/2010/main" val="1585796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93C7-5A19-A19C-8D66-2CF357F4094F}"/>
              </a:ext>
            </a:extLst>
          </p:cNvPr>
          <p:cNvSpPr>
            <a:spLocks noGrp="1"/>
          </p:cNvSpPr>
          <p:nvPr>
            <p:ph type="title"/>
          </p:nvPr>
        </p:nvSpPr>
        <p:spPr/>
        <p:txBody>
          <a:bodyPr/>
          <a:lstStyle/>
          <a:p>
            <a:r>
              <a:rPr lang="en-US" dirty="0">
                <a:solidFill>
                  <a:srgbClr val="C00000"/>
                </a:solidFill>
              </a:rPr>
              <a:t>Attitude</a:t>
            </a:r>
          </a:p>
        </p:txBody>
      </p:sp>
      <p:sp>
        <p:nvSpPr>
          <p:cNvPr id="3" name="Content Placeholder 2">
            <a:extLst>
              <a:ext uri="{FF2B5EF4-FFF2-40B4-BE49-F238E27FC236}">
                <a16:creationId xmlns:a16="http://schemas.microsoft.com/office/drawing/2014/main" id="{43E7AC96-7780-BB5C-4C5F-DE6D0B52D5BB}"/>
              </a:ext>
            </a:extLst>
          </p:cNvPr>
          <p:cNvSpPr>
            <a:spLocks noGrp="1"/>
          </p:cNvSpPr>
          <p:nvPr>
            <p:ph idx="1"/>
          </p:nvPr>
        </p:nvSpPr>
        <p:spPr/>
        <p:txBody>
          <a:bodyPr/>
          <a:lstStyle/>
          <a:p>
            <a:r>
              <a:rPr lang="en-US" dirty="0"/>
              <a:t>The relation of the different parts of the fetus to one another is called attitude of the fetus. The universal attitude is that of flexion.</a:t>
            </a:r>
          </a:p>
        </p:txBody>
      </p:sp>
      <p:pic>
        <p:nvPicPr>
          <p:cNvPr id="4" name="Picture 3">
            <a:extLst>
              <a:ext uri="{FF2B5EF4-FFF2-40B4-BE49-F238E27FC236}">
                <a16:creationId xmlns:a16="http://schemas.microsoft.com/office/drawing/2014/main" id="{62FFA919-42F8-FF87-5E9D-2D5C447B3E4C}"/>
              </a:ext>
            </a:extLst>
          </p:cNvPr>
          <p:cNvPicPr>
            <a:picLocks noChangeAspect="1"/>
          </p:cNvPicPr>
          <p:nvPr/>
        </p:nvPicPr>
        <p:blipFill rotWithShape="1">
          <a:blip r:embed="rId2"/>
          <a:srcRect t="18827" b="28065"/>
          <a:stretch/>
        </p:blipFill>
        <p:spPr>
          <a:xfrm>
            <a:off x="2873477" y="3167728"/>
            <a:ext cx="6858000" cy="2731628"/>
          </a:xfrm>
          <a:prstGeom prst="rect">
            <a:avLst/>
          </a:prstGeom>
        </p:spPr>
      </p:pic>
    </p:spTree>
    <p:extLst>
      <p:ext uri="{BB962C8B-B14F-4D97-AF65-F5344CB8AC3E}">
        <p14:creationId xmlns:p14="http://schemas.microsoft.com/office/powerpoint/2010/main" val="2626078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14FA-8FBF-7407-BB13-5B93D0A91A87}"/>
              </a:ext>
            </a:extLst>
          </p:cNvPr>
          <p:cNvSpPr>
            <a:spLocks noGrp="1"/>
          </p:cNvSpPr>
          <p:nvPr>
            <p:ph type="title"/>
          </p:nvPr>
        </p:nvSpPr>
        <p:spPr/>
        <p:txBody>
          <a:bodyPr/>
          <a:lstStyle/>
          <a:p>
            <a:r>
              <a:rPr lang="en-US" dirty="0">
                <a:solidFill>
                  <a:srgbClr val="C00000"/>
                </a:solidFill>
              </a:rPr>
              <a:t>Denominator </a:t>
            </a:r>
          </a:p>
        </p:txBody>
      </p:sp>
      <p:sp>
        <p:nvSpPr>
          <p:cNvPr id="3" name="Content Placeholder 2">
            <a:extLst>
              <a:ext uri="{FF2B5EF4-FFF2-40B4-BE49-F238E27FC236}">
                <a16:creationId xmlns:a16="http://schemas.microsoft.com/office/drawing/2014/main" id="{14C3CA02-699C-DE08-6E93-6CB1E04C0229}"/>
              </a:ext>
            </a:extLst>
          </p:cNvPr>
          <p:cNvSpPr>
            <a:spLocks noGrp="1"/>
          </p:cNvSpPr>
          <p:nvPr>
            <p:ph idx="1"/>
          </p:nvPr>
        </p:nvSpPr>
        <p:spPr/>
        <p:txBody>
          <a:bodyPr/>
          <a:lstStyle/>
          <a:p>
            <a:r>
              <a:rPr lang="en-US" dirty="0"/>
              <a:t>It is an arbitrary bony fixed point on the presenting part which comes in relation with the various quadrants of the maternal pelvis.</a:t>
            </a:r>
          </a:p>
          <a:p>
            <a:r>
              <a:rPr lang="en-US" dirty="0"/>
              <a:t>The following are denominators of the different presentations- occiput in vertex, mentum in face, frontal eminence in brow, sacrum in breech and acromion in shoulder</a:t>
            </a:r>
          </a:p>
        </p:txBody>
      </p:sp>
    </p:spTree>
    <p:extLst>
      <p:ext uri="{BB962C8B-B14F-4D97-AF65-F5344CB8AC3E}">
        <p14:creationId xmlns:p14="http://schemas.microsoft.com/office/powerpoint/2010/main" val="1437624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382C8A-F1DD-756E-0AC6-0AB9B4CB93C5}"/>
              </a:ext>
            </a:extLst>
          </p:cNvPr>
          <p:cNvPicPr>
            <a:picLocks noChangeAspect="1"/>
          </p:cNvPicPr>
          <p:nvPr/>
        </p:nvPicPr>
        <p:blipFill rotWithShape="1">
          <a:blip r:embed="rId2"/>
          <a:srcRect t="460" b="2212"/>
          <a:stretch/>
        </p:blipFill>
        <p:spPr>
          <a:xfrm>
            <a:off x="899652" y="0"/>
            <a:ext cx="5810865" cy="6185759"/>
          </a:xfrm>
          <a:prstGeom prst="rect">
            <a:avLst/>
          </a:prstGeom>
        </p:spPr>
      </p:pic>
      <p:sp>
        <p:nvSpPr>
          <p:cNvPr id="2" name="Title 1">
            <a:extLst>
              <a:ext uri="{FF2B5EF4-FFF2-40B4-BE49-F238E27FC236}">
                <a16:creationId xmlns:a16="http://schemas.microsoft.com/office/drawing/2014/main" id="{4DFC25AC-E697-3BB6-9A68-16D4E057A4C2}"/>
              </a:ext>
            </a:extLst>
          </p:cNvPr>
          <p:cNvSpPr>
            <a:spLocks noGrp="1"/>
          </p:cNvSpPr>
          <p:nvPr>
            <p:ph type="title"/>
          </p:nvPr>
        </p:nvSpPr>
        <p:spPr>
          <a:xfrm>
            <a:off x="7698658" y="2459395"/>
            <a:ext cx="3212689" cy="1124463"/>
          </a:xfrm>
        </p:spPr>
        <p:txBody>
          <a:bodyPr/>
          <a:lstStyle/>
          <a:p>
            <a:r>
              <a:rPr lang="en-US" dirty="0">
                <a:solidFill>
                  <a:srgbClr val="C00000"/>
                </a:solidFill>
              </a:rPr>
              <a:t>Position</a:t>
            </a:r>
          </a:p>
        </p:txBody>
      </p:sp>
    </p:spTree>
    <p:extLst>
      <p:ext uri="{BB962C8B-B14F-4D97-AF65-F5344CB8AC3E}">
        <p14:creationId xmlns:p14="http://schemas.microsoft.com/office/powerpoint/2010/main" val="720304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6C00-E678-E4F6-EB1F-6FC5587935E0}"/>
              </a:ext>
            </a:extLst>
          </p:cNvPr>
          <p:cNvSpPr>
            <a:spLocks noGrp="1"/>
          </p:cNvSpPr>
          <p:nvPr>
            <p:ph type="title"/>
          </p:nvPr>
        </p:nvSpPr>
        <p:spPr/>
        <p:txBody>
          <a:bodyPr/>
          <a:lstStyle/>
          <a:p>
            <a:r>
              <a:rPr lang="en-US" dirty="0">
                <a:solidFill>
                  <a:srgbClr val="C00000"/>
                </a:solidFill>
              </a:rPr>
              <a:t>Mechanism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2284D89E-7F3A-1967-B0D5-29B5CDBB8207}"/>
              </a:ext>
            </a:extLst>
          </p:cNvPr>
          <p:cNvSpPr>
            <a:spLocks noGrp="1"/>
          </p:cNvSpPr>
          <p:nvPr>
            <p:ph idx="1"/>
          </p:nvPr>
        </p:nvSpPr>
        <p:spPr/>
        <p:txBody>
          <a:bodyPr/>
          <a:lstStyle/>
          <a:p>
            <a:r>
              <a:rPr lang="en-US" dirty="0"/>
              <a:t>As the fetus descends, soft tissue and bony structures exert pressures which lead to descent through the birth canal by a series of movements. Collectively, these movements are called the mechanism of </a:t>
            </a:r>
            <a:r>
              <a:rPr lang="en-US" dirty="0" err="1"/>
              <a:t>labour</a:t>
            </a:r>
            <a:r>
              <a:rPr lang="en-US" dirty="0"/>
              <a:t>.</a:t>
            </a:r>
          </a:p>
        </p:txBody>
      </p:sp>
    </p:spTree>
    <p:extLst>
      <p:ext uri="{BB962C8B-B14F-4D97-AF65-F5344CB8AC3E}">
        <p14:creationId xmlns:p14="http://schemas.microsoft.com/office/powerpoint/2010/main" val="1465702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D7DC-CE2C-8570-665D-86343A49DBE9}"/>
              </a:ext>
            </a:extLst>
          </p:cNvPr>
          <p:cNvSpPr>
            <a:spLocks noGrp="1"/>
          </p:cNvSpPr>
          <p:nvPr>
            <p:ph type="title"/>
          </p:nvPr>
        </p:nvSpPr>
        <p:spPr/>
        <p:txBody>
          <a:bodyPr/>
          <a:lstStyle/>
          <a:p>
            <a:r>
              <a:rPr lang="en-US" dirty="0">
                <a:solidFill>
                  <a:srgbClr val="C00000"/>
                </a:solidFill>
              </a:rPr>
              <a:t>Principles common to all mechanism </a:t>
            </a:r>
          </a:p>
        </p:txBody>
      </p:sp>
      <p:sp>
        <p:nvSpPr>
          <p:cNvPr id="3" name="Content Placeholder 2">
            <a:extLst>
              <a:ext uri="{FF2B5EF4-FFF2-40B4-BE49-F238E27FC236}">
                <a16:creationId xmlns:a16="http://schemas.microsoft.com/office/drawing/2014/main" id="{A0514D96-88EB-1B8A-F991-462298AA9CEC}"/>
              </a:ext>
            </a:extLst>
          </p:cNvPr>
          <p:cNvSpPr>
            <a:spLocks noGrp="1"/>
          </p:cNvSpPr>
          <p:nvPr>
            <p:ph idx="1"/>
          </p:nvPr>
        </p:nvSpPr>
        <p:spPr/>
        <p:txBody>
          <a:bodyPr/>
          <a:lstStyle/>
          <a:p>
            <a:r>
              <a:rPr lang="en-US" dirty="0"/>
              <a:t>Descent takes place </a:t>
            </a:r>
          </a:p>
          <a:p>
            <a:r>
              <a:rPr lang="en-US" dirty="0" err="1"/>
              <a:t>hichever</a:t>
            </a:r>
            <a:r>
              <a:rPr lang="en-US" dirty="0"/>
              <a:t> part leads and first meets the resistance of the pelvic floor will rotate forwards until it comes under the symphysis pubis.</a:t>
            </a:r>
          </a:p>
          <a:p>
            <a:r>
              <a:rPr lang="en-US" dirty="0"/>
              <a:t> Whatever emerges from the pelvis will pivot around the pubic bone.</a:t>
            </a:r>
          </a:p>
        </p:txBody>
      </p:sp>
    </p:spTree>
    <p:extLst>
      <p:ext uri="{BB962C8B-B14F-4D97-AF65-F5344CB8AC3E}">
        <p14:creationId xmlns:p14="http://schemas.microsoft.com/office/powerpoint/2010/main" val="488888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5B9C-1086-09C4-DED8-442E261B599D}"/>
              </a:ext>
            </a:extLst>
          </p:cNvPr>
          <p:cNvSpPr>
            <a:spLocks noGrp="1"/>
          </p:cNvSpPr>
          <p:nvPr>
            <p:ph type="title"/>
          </p:nvPr>
        </p:nvSpPr>
        <p:spPr/>
        <p:txBody>
          <a:bodyPr/>
          <a:lstStyle/>
          <a:p>
            <a:r>
              <a:rPr lang="en-US" dirty="0">
                <a:solidFill>
                  <a:srgbClr val="C00000"/>
                </a:solidFill>
              </a:rPr>
              <a:t>Six considerations for normal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A85B22BC-1A91-B3D7-2A62-A3D63A7BDE3D}"/>
              </a:ext>
            </a:extLst>
          </p:cNvPr>
          <p:cNvSpPr>
            <a:spLocks noGrp="1"/>
          </p:cNvSpPr>
          <p:nvPr>
            <p:ph idx="1"/>
          </p:nvPr>
        </p:nvSpPr>
        <p:spPr/>
        <p:txBody>
          <a:bodyPr/>
          <a:lstStyle/>
          <a:p>
            <a:r>
              <a:rPr lang="en-US" dirty="0"/>
              <a:t>The lie is longitudinal </a:t>
            </a:r>
          </a:p>
          <a:p>
            <a:r>
              <a:rPr lang="en-US" dirty="0"/>
              <a:t>The presentation is cephalic </a:t>
            </a:r>
          </a:p>
          <a:p>
            <a:r>
              <a:rPr lang="en-US" dirty="0"/>
              <a:t>The position is right or left </a:t>
            </a:r>
            <a:r>
              <a:rPr lang="en-US" dirty="0" err="1"/>
              <a:t>occipitoanterior</a:t>
            </a:r>
            <a:r>
              <a:rPr lang="en-US" dirty="0"/>
              <a:t> </a:t>
            </a:r>
          </a:p>
          <a:p>
            <a:r>
              <a:rPr lang="en-US" dirty="0"/>
              <a:t>The attitude is one of the good flexion </a:t>
            </a:r>
          </a:p>
          <a:p>
            <a:r>
              <a:rPr lang="en-US" dirty="0"/>
              <a:t>The denominator is the occiput </a:t>
            </a:r>
          </a:p>
          <a:p>
            <a:r>
              <a:rPr lang="en-US" dirty="0"/>
              <a:t>The presenting part is the posterior part of the anterior parietal bone.</a:t>
            </a:r>
          </a:p>
        </p:txBody>
      </p:sp>
    </p:spTree>
    <p:extLst>
      <p:ext uri="{BB962C8B-B14F-4D97-AF65-F5344CB8AC3E}">
        <p14:creationId xmlns:p14="http://schemas.microsoft.com/office/powerpoint/2010/main" val="3157758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A900-BE2E-2956-FB9C-4C2F3E6CCC08}"/>
              </a:ext>
            </a:extLst>
          </p:cNvPr>
          <p:cNvSpPr>
            <a:spLocks noGrp="1"/>
          </p:cNvSpPr>
          <p:nvPr>
            <p:ph type="title"/>
          </p:nvPr>
        </p:nvSpPr>
        <p:spPr>
          <a:xfrm>
            <a:off x="985684" y="1802297"/>
            <a:ext cx="3955025" cy="1325563"/>
          </a:xfrm>
        </p:spPr>
        <p:txBody>
          <a:bodyPr/>
          <a:lstStyle/>
          <a:p>
            <a:r>
              <a:rPr lang="en-US" dirty="0">
                <a:solidFill>
                  <a:srgbClr val="C00000"/>
                </a:solidFill>
              </a:rPr>
              <a:t>Cardinal movement</a:t>
            </a:r>
          </a:p>
        </p:txBody>
      </p:sp>
      <p:sp>
        <p:nvSpPr>
          <p:cNvPr id="3" name="Content Placeholder 2">
            <a:extLst>
              <a:ext uri="{FF2B5EF4-FFF2-40B4-BE49-F238E27FC236}">
                <a16:creationId xmlns:a16="http://schemas.microsoft.com/office/drawing/2014/main" id="{D17D8E55-0D4E-6ACD-E0D5-C96D06D26CE6}"/>
              </a:ext>
            </a:extLst>
          </p:cNvPr>
          <p:cNvSpPr>
            <a:spLocks noGrp="1"/>
          </p:cNvSpPr>
          <p:nvPr>
            <p:ph idx="1"/>
          </p:nvPr>
        </p:nvSpPr>
        <p:spPr/>
        <p:txBody>
          <a:bodyPr/>
          <a:lstStyle/>
          <a:p>
            <a:pPr>
              <a:buClr>
                <a:srgbClr val="C00000"/>
              </a:buClr>
              <a:buFont typeface="Wingdings" panose="05000000000000000000" pitchFamily="2" charset="2"/>
              <a:buChar char="ü"/>
            </a:pPr>
            <a:endParaRPr lang="en-US" dirty="0"/>
          </a:p>
          <a:p>
            <a:pPr>
              <a:buClr>
                <a:srgbClr val="C00000"/>
              </a:buClr>
              <a:buFont typeface="Wingdings" panose="05000000000000000000" pitchFamily="2" charset="2"/>
              <a:buChar char="ü"/>
            </a:pPr>
            <a:endParaRPr lang="en-US" dirty="0"/>
          </a:p>
          <a:p>
            <a:endParaRPr lang="en-US" dirty="0"/>
          </a:p>
        </p:txBody>
      </p:sp>
      <p:sp>
        <p:nvSpPr>
          <p:cNvPr id="5" name="TextBox 4">
            <a:extLst>
              <a:ext uri="{FF2B5EF4-FFF2-40B4-BE49-F238E27FC236}">
                <a16:creationId xmlns:a16="http://schemas.microsoft.com/office/drawing/2014/main" id="{7B840D44-1C25-90EC-42F7-51C9F94B2E74}"/>
              </a:ext>
            </a:extLst>
          </p:cNvPr>
          <p:cNvSpPr txBox="1"/>
          <p:nvPr/>
        </p:nvSpPr>
        <p:spPr>
          <a:xfrm>
            <a:off x="6689625" y="293930"/>
            <a:ext cx="4268427" cy="6001643"/>
          </a:xfrm>
          <a:prstGeom prst="rect">
            <a:avLst/>
          </a:prstGeom>
          <a:noFill/>
        </p:spPr>
        <p:txBody>
          <a:bodyPr wrap="square">
            <a:spAutoFit/>
          </a:bodyPr>
          <a:lstStyle/>
          <a:p>
            <a:pPr algn="ctr"/>
            <a:r>
              <a:rPr lang="fr-FR" sz="2400" dirty="0"/>
              <a:t>Engagement</a:t>
            </a:r>
          </a:p>
          <a:p>
            <a:pPr algn="ctr"/>
            <a:r>
              <a:rPr lang="fr-FR" sz="2400" dirty="0"/>
              <a:t>  ↓</a:t>
            </a:r>
          </a:p>
          <a:p>
            <a:pPr algn="ctr"/>
            <a:r>
              <a:rPr lang="fr-FR" sz="2400" dirty="0" err="1"/>
              <a:t>Descent</a:t>
            </a:r>
            <a:endParaRPr lang="fr-FR" sz="2400" dirty="0"/>
          </a:p>
          <a:p>
            <a:pPr algn="ctr"/>
            <a:r>
              <a:rPr lang="fr-FR" sz="2400" dirty="0"/>
              <a:t>  ↓</a:t>
            </a:r>
          </a:p>
          <a:p>
            <a:pPr algn="ctr"/>
            <a:r>
              <a:rPr lang="fr-FR" sz="2400" dirty="0"/>
              <a:t>Flexion  </a:t>
            </a:r>
          </a:p>
          <a:p>
            <a:pPr algn="ctr"/>
            <a:r>
              <a:rPr lang="fr-FR" sz="2400" dirty="0"/>
              <a:t> ↓</a:t>
            </a:r>
          </a:p>
          <a:p>
            <a:pPr algn="ctr"/>
            <a:r>
              <a:rPr lang="fr-FR" sz="2400" dirty="0" err="1"/>
              <a:t>Internal</a:t>
            </a:r>
            <a:r>
              <a:rPr lang="fr-FR" sz="2400" dirty="0"/>
              <a:t> rotation</a:t>
            </a:r>
          </a:p>
          <a:p>
            <a:pPr algn="ctr"/>
            <a:r>
              <a:rPr lang="fr-FR" sz="2400" dirty="0"/>
              <a:t> ↓ </a:t>
            </a:r>
          </a:p>
          <a:p>
            <a:pPr algn="ctr"/>
            <a:r>
              <a:rPr lang="fr-FR" sz="2400" dirty="0"/>
              <a:t>Extension of the </a:t>
            </a:r>
            <a:r>
              <a:rPr lang="fr-FR" sz="2400" dirty="0" err="1"/>
              <a:t>head</a:t>
            </a:r>
            <a:endParaRPr lang="fr-FR" sz="2400" dirty="0"/>
          </a:p>
          <a:p>
            <a:pPr algn="ctr"/>
            <a:r>
              <a:rPr lang="fr-FR" sz="2400" dirty="0"/>
              <a:t>↓ </a:t>
            </a:r>
          </a:p>
          <a:p>
            <a:pPr algn="ctr"/>
            <a:r>
              <a:rPr lang="fr-FR" sz="2400" dirty="0" err="1"/>
              <a:t>External</a:t>
            </a:r>
            <a:r>
              <a:rPr lang="fr-FR" sz="2400" dirty="0"/>
              <a:t> rotation/Restitution</a:t>
            </a:r>
          </a:p>
          <a:p>
            <a:pPr algn="ctr"/>
            <a:r>
              <a:rPr lang="fr-FR" sz="2400" dirty="0"/>
              <a:t>↓ </a:t>
            </a:r>
          </a:p>
          <a:p>
            <a:pPr algn="ctr"/>
            <a:r>
              <a:rPr lang="fr-FR" sz="2400" dirty="0" err="1"/>
              <a:t>Internal</a:t>
            </a:r>
            <a:r>
              <a:rPr lang="fr-FR" sz="2400" dirty="0"/>
              <a:t> Rotation of the </a:t>
            </a:r>
            <a:r>
              <a:rPr lang="fr-FR" sz="2400" dirty="0" err="1"/>
              <a:t>shpulders</a:t>
            </a:r>
            <a:endParaRPr lang="fr-FR" sz="2400" dirty="0"/>
          </a:p>
          <a:p>
            <a:pPr algn="ctr"/>
            <a:r>
              <a:rPr lang="fr-FR" sz="2400" dirty="0"/>
              <a:t>↓ </a:t>
            </a:r>
          </a:p>
          <a:p>
            <a:pPr algn="ctr"/>
            <a:r>
              <a:rPr lang="fr-FR" sz="2400" dirty="0"/>
              <a:t>Expulsion</a:t>
            </a:r>
            <a:endParaRPr lang="en-US" dirty="0"/>
          </a:p>
        </p:txBody>
      </p:sp>
    </p:spTree>
    <p:extLst>
      <p:ext uri="{BB962C8B-B14F-4D97-AF65-F5344CB8AC3E}">
        <p14:creationId xmlns:p14="http://schemas.microsoft.com/office/powerpoint/2010/main" val="4227622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E73AE-A7CF-DC44-C4C5-DA599EEF34C3}"/>
              </a:ext>
            </a:extLst>
          </p:cNvPr>
          <p:cNvSpPr>
            <a:spLocks noGrp="1"/>
          </p:cNvSpPr>
          <p:nvPr>
            <p:ph type="title"/>
          </p:nvPr>
        </p:nvSpPr>
        <p:spPr/>
        <p:txBody>
          <a:bodyPr/>
          <a:lstStyle/>
          <a:p>
            <a:r>
              <a:rPr lang="en-US" dirty="0">
                <a:solidFill>
                  <a:srgbClr val="C00000"/>
                </a:solidFill>
              </a:rPr>
              <a:t>Engagement</a:t>
            </a:r>
          </a:p>
        </p:txBody>
      </p:sp>
      <p:sp>
        <p:nvSpPr>
          <p:cNvPr id="3" name="Content Placeholder 2">
            <a:extLst>
              <a:ext uri="{FF2B5EF4-FFF2-40B4-BE49-F238E27FC236}">
                <a16:creationId xmlns:a16="http://schemas.microsoft.com/office/drawing/2014/main" id="{5DB624A4-E453-8AB7-D229-D82D57970C38}"/>
              </a:ext>
            </a:extLst>
          </p:cNvPr>
          <p:cNvSpPr>
            <a:spLocks noGrp="1"/>
          </p:cNvSpPr>
          <p:nvPr>
            <p:ph idx="1"/>
          </p:nvPr>
        </p:nvSpPr>
        <p:spPr>
          <a:xfrm>
            <a:off x="838200" y="2210670"/>
            <a:ext cx="10515600" cy="2436659"/>
          </a:xfrm>
        </p:spPr>
        <p:txBody>
          <a:bodyPr/>
          <a:lstStyle/>
          <a:p>
            <a:r>
              <a:rPr lang="en-US" dirty="0"/>
              <a:t>The mechanism by which the biparietal diameter - the greatest transverse diameter in an occiput presentation- passes through the pelvic inlet is designated engagement.</a:t>
            </a:r>
          </a:p>
        </p:txBody>
      </p:sp>
    </p:spTree>
    <p:extLst>
      <p:ext uri="{BB962C8B-B14F-4D97-AF65-F5344CB8AC3E}">
        <p14:creationId xmlns:p14="http://schemas.microsoft.com/office/powerpoint/2010/main" val="328518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687C-B1DA-ECBA-2D76-A5586C8897EC}"/>
              </a:ext>
            </a:extLst>
          </p:cNvPr>
          <p:cNvSpPr>
            <a:spLocks noGrp="1"/>
          </p:cNvSpPr>
          <p:nvPr>
            <p:ph type="title"/>
          </p:nvPr>
        </p:nvSpPr>
        <p:spPr/>
        <p:txBody>
          <a:bodyPr/>
          <a:lstStyle/>
          <a:p>
            <a:r>
              <a:rPr lang="en-US" dirty="0">
                <a:solidFill>
                  <a:srgbClr val="C00000"/>
                </a:solidFill>
              </a:rPr>
              <a:t>Causes of Onset of </a:t>
            </a:r>
            <a:r>
              <a:rPr lang="en-US" dirty="0" err="1">
                <a:solidFill>
                  <a:srgbClr val="C00000"/>
                </a:solidFill>
              </a:rPr>
              <a:t>labour</a:t>
            </a:r>
            <a:endParaRPr lang="en-US" dirty="0">
              <a:solidFill>
                <a:srgbClr val="C00000"/>
              </a:solidFill>
            </a:endParaRPr>
          </a:p>
        </p:txBody>
      </p:sp>
      <p:sp>
        <p:nvSpPr>
          <p:cNvPr id="3" name="Content Placeholder 2">
            <a:extLst>
              <a:ext uri="{FF2B5EF4-FFF2-40B4-BE49-F238E27FC236}">
                <a16:creationId xmlns:a16="http://schemas.microsoft.com/office/drawing/2014/main" id="{8C15D1A3-697C-A4C0-7936-4FCE6E454F59}"/>
              </a:ext>
            </a:extLst>
          </p:cNvPr>
          <p:cNvSpPr>
            <a:spLocks noGrp="1"/>
          </p:cNvSpPr>
          <p:nvPr>
            <p:ph idx="1"/>
          </p:nvPr>
        </p:nvSpPr>
        <p:spPr/>
        <p:txBody>
          <a:bodyPr/>
          <a:lstStyle/>
          <a:p>
            <a:pPr marL="514350" indent="-514350">
              <a:buAutoNum type="arabicPeriod"/>
            </a:pPr>
            <a:r>
              <a:rPr lang="en-US" dirty="0"/>
              <a:t>Uterine distension </a:t>
            </a:r>
          </a:p>
          <a:p>
            <a:pPr marL="514350" indent="-514350">
              <a:buAutoNum type="arabicPeriod"/>
            </a:pPr>
            <a:r>
              <a:rPr lang="en-US" dirty="0" err="1"/>
              <a:t>Feto</a:t>
            </a:r>
            <a:r>
              <a:rPr lang="en-US" dirty="0"/>
              <a:t>-placental contribution</a:t>
            </a:r>
          </a:p>
          <a:p>
            <a:pPr marL="514350" indent="-514350">
              <a:buAutoNum type="arabicPeriod"/>
            </a:pPr>
            <a:r>
              <a:rPr lang="en-US" dirty="0" err="1"/>
              <a:t>Oestrogen</a:t>
            </a:r>
            <a:r>
              <a:rPr lang="en-US" dirty="0"/>
              <a:t> </a:t>
            </a:r>
          </a:p>
          <a:p>
            <a:pPr marL="514350" indent="-514350">
              <a:buAutoNum type="arabicPeriod"/>
            </a:pPr>
            <a:r>
              <a:rPr lang="en-US" dirty="0"/>
              <a:t>Progesterone</a:t>
            </a:r>
          </a:p>
          <a:p>
            <a:pPr marL="514350" indent="-514350">
              <a:buAutoNum type="arabicPeriod"/>
            </a:pPr>
            <a:r>
              <a:rPr lang="en-US" dirty="0"/>
              <a:t>Prostaglandins </a:t>
            </a:r>
          </a:p>
          <a:p>
            <a:pPr marL="514350" indent="-514350">
              <a:buAutoNum type="arabicPeriod"/>
            </a:pPr>
            <a:r>
              <a:rPr lang="en-US" dirty="0"/>
              <a:t>Oxytocin </a:t>
            </a:r>
          </a:p>
          <a:p>
            <a:pPr marL="514350" indent="-514350">
              <a:buAutoNum type="arabicPeriod"/>
            </a:pPr>
            <a:r>
              <a:rPr lang="en-US" dirty="0"/>
              <a:t>Neurological factors</a:t>
            </a:r>
          </a:p>
        </p:txBody>
      </p:sp>
    </p:spTree>
    <p:extLst>
      <p:ext uri="{BB962C8B-B14F-4D97-AF65-F5344CB8AC3E}">
        <p14:creationId xmlns:p14="http://schemas.microsoft.com/office/powerpoint/2010/main" val="2698576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687C2-6CA8-6301-1907-9C79ADB0B736}"/>
              </a:ext>
            </a:extLst>
          </p:cNvPr>
          <p:cNvPicPr>
            <a:picLocks noChangeAspect="1"/>
          </p:cNvPicPr>
          <p:nvPr/>
        </p:nvPicPr>
        <p:blipFill>
          <a:blip r:embed="rId2"/>
          <a:stretch>
            <a:fillRect/>
          </a:stretch>
        </p:blipFill>
        <p:spPr>
          <a:xfrm>
            <a:off x="2411362" y="534309"/>
            <a:ext cx="7811728" cy="5410345"/>
          </a:xfrm>
          <a:prstGeom prst="rect">
            <a:avLst/>
          </a:prstGeom>
        </p:spPr>
      </p:pic>
    </p:spTree>
    <p:extLst>
      <p:ext uri="{BB962C8B-B14F-4D97-AF65-F5344CB8AC3E}">
        <p14:creationId xmlns:p14="http://schemas.microsoft.com/office/powerpoint/2010/main" val="4139470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64C3-48FE-849D-A43B-5B9CBF3D3E1B}"/>
              </a:ext>
            </a:extLst>
          </p:cNvPr>
          <p:cNvSpPr>
            <a:spLocks noGrp="1"/>
          </p:cNvSpPr>
          <p:nvPr>
            <p:ph type="title"/>
          </p:nvPr>
        </p:nvSpPr>
        <p:spPr/>
        <p:txBody>
          <a:bodyPr/>
          <a:lstStyle/>
          <a:p>
            <a:r>
              <a:rPr lang="en-US" dirty="0">
                <a:solidFill>
                  <a:srgbClr val="C00000"/>
                </a:solidFill>
              </a:rPr>
              <a:t>Descent</a:t>
            </a:r>
          </a:p>
        </p:txBody>
      </p:sp>
      <p:sp>
        <p:nvSpPr>
          <p:cNvPr id="3" name="Content Placeholder 2">
            <a:extLst>
              <a:ext uri="{FF2B5EF4-FFF2-40B4-BE49-F238E27FC236}">
                <a16:creationId xmlns:a16="http://schemas.microsoft.com/office/drawing/2014/main" id="{ABDDA785-CBDE-61B1-AD7F-3B74266BD444}"/>
              </a:ext>
            </a:extLst>
          </p:cNvPr>
          <p:cNvSpPr>
            <a:spLocks noGrp="1"/>
          </p:cNvSpPr>
          <p:nvPr>
            <p:ph idx="1"/>
          </p:nvPr>
        </p:nvSpPr>
        <p:spPr>
          <a:xfrm>
            <a:off x="838200" y="1690688"/>
            <a:ext cx="10515600" cy="4351338"/>
          </a:xfrm>
        </p:spPr>
        <p:txBody>
          <a:bodyPr/>
          <a:lstStyle/>
          <a:p>
            <a:r>
              <a:rPr lang="en-US" dirty="0"/>
              <a:t>This movement is the first requisite for birth of the newborn.</a:t>
            </a:r>
          </a:p>
          <a:p>
            <a:r>
              <a:rPr lang="en-US" dirty="0"/>
              <a:t> Different in nulliparous and </a:t>
            </a:r>
            <a:r>
              <a:rPr lang="en-US" dirty="0" err="1"/>
              <a:t>multigravid</a:t>
            </a:r>
            <a:r>
              <a:rPr lang="en-US" dirty="0"/>
              <a:t> women.</a:t>
            </a:r>
          </a:p>
          <a:p>
            <a:r>
              <a:rPr lang="en-US" dirty="0"/>
              <a:t>Throughout the first stage of </a:t>
            </a:r>
            <a:r>
              <a:rPr lang="en-US" dirty="0" err="1"/>
              <a:t>labour</a:t>
            </a:r>
            <a:r>
              <a:rPr lang="en-US" dirty="0"/>
              <a:t> the contraction and retraction of the uterine muscles allow less room in the uterus, exerting pressure on the fetus to descend.</a:t>
            </a:r>
          </a:p>
          <a:p>
            <a:r>
              <a:rPr lang="en-US" dirty="0"/>
              <a:t> Following rupture of the forewaters and the exertion of maternal effort, progress speed up.</a:t>
            </a:r>
          </a:p>
        </p:txBody>
      </p:sp>
    </p:spTree>
    <p:extLst>
      <p:ext uri="{BB962C8B-B14F-4D97-AF65-F5344CB8AC3E}">
        <p14:creationId xmlns:p14="http://schemas.microsoft.com/office/powerpoint/2010/main" val="1175042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845B-385C-8661-33CA-3374EAB27739}"/>
              </a:ext>
            </a:extLst>
          </p:cNvPr>
          <p:cNvSpPr>
            <a:spLocks noGrp="1"/>
          </p:cNvSpPr>
          <p:nvPr>
            <p:ph type="title"/>
          </p:nvPr>
        </p:nvSpPr>
        <p:spPr/>
        <p:txBody>
          <a:bodyPr/>
          <a:lstStyle/>
          <a:p>
            <a:r>
              <a:rPr lang="en-US" dirty="0">
                <a:solidFill>
                  <a:srgbClr val="C00000"/>
                </a:solidFill>
              </a:rPr>
              <a:t>Flexion</a:t>
            </a:r>
          </a:p>
        </p:txBody>
      </p:sp>
      <p:sp>
        <p:nvSpPr>
          <p:cNvPr id="3" name="Content Placeholder 2">
            <a:extLst>
              <a:ext uri="{FF2B5EF4-FFF2-40B4-BE49-F238E27FC236}">
                <a16:creationId xmlns:a16="http://schemas.microsoft.com/office/drawing/2014/main" id="{67C8A0CA-B91D-1C14-264F-6C656A3E83C7}"/>
              </a:ext>
            </a:extLst>
          </p:cNvPr>
          <p:cNvSpPr>
            <a:spLocks noGrp="1"/>
          </p:cNvSpPr>
          <p:nvPr>
            <p:ph idx="1"/>
          </p:nvPr>
        </p:nvSpPr>
        <p:spPr/>
        <p:txBody>
          <a:bodyPr/>
          <a:lstStyle/>
          <a:p>
            <a:r>
              <a:rPr lang="en-US" dirty="0"/>
              <a:t>As soon as the descending head meets resistance, whether from the cervix, walls of the pelvis, or pelvic floor, then flexion of the head normally results. </a:t>
            </a:r>
          </a:p>
          <a:p>
            <a:r>
              <a:rPr lang="en-US" dirty="0" err="1"/>
              <a:t>Suboccipitobregmatic</a:t>
            </a:r>
            <a:r>
              <a:rPr lang="en-US" dirty="0"/>
              <a:t> diameter (9.5 cm) is substituted for the longer occipitofrontal diameter (10 cm). The occiput becomes the leading part.</a:t>
            </a:r>
          </a:p>
        </p:txBody>
      </p:sp>
    </p:spTree>
    <p:extLst>
      <p:ext uri="{BB962C8B-B14F-4D97-AF65-F5344CB8AC3E}">
        <p14:creationId xmlns:p14="http://schemas.microsoft.com/office/powerpoint/2010/main" val="1633598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6EC41-ADDE-4CD3-9215-D35DBC51164C}"/>
              </a:ext>
            </a:extLst>
          </p:cNvPr>
          <p:cNvPicPr>
            <a:picLocks noChangeAspect="1"/>
          </p:cNvPicPr>
          <p:nvPr/>
        </p:nvPicPr>
        <p:blipFill>
          <a:blip r:embed="rId2"/>
          <a:stretch>
            <a:fillRect/>
          </a:stretch>
        </p:blipFill>
        <p:spPr>
          <a:xfrm>
            <a:off x="2276782" y="665853"/>
            <a:ext cx="7638436" cy="5526293"/>
          </a:xfrm>
          <a:prstGeom prst="rect">
            <a:avLst/>
          </a:prstGeom>
        </p:spPr>
      </p:pic>
    </p:spTree>
    <p:extLst>
      <p:ext uri="{BB962C8B-B14F-4D97-AF65-F5344CB8AC3E}">
        <p14:creationId xmlns:p14="http://schemas.microsoft.com/office/powerpoint/2010/main" val="154437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E9FE-56B6-28D2-384F-DD71E6DB86AB}"/>
              </a:ext>
            </a:extLst>
          </p:cNvPr>
          <p:cNvSpPr>
            <a:spLocks noGrp="1"/>
          </p:cNvSpPr>
          <p:nvPr>
            <p:ph type="title"/>
          </p:nvPr>
        </p:nvSpPr>
        <p:spPr/>
        <p:txBody>
          <a:bodyPr/>
          <a:lstStyle/>
          <a:p>
            <a:r>
              <a:rPr lang="en-US" dirty="0">
                <a:solidFill>
                  <a:srgbClr val="C00000"/>
                </a:solidFill>
              </a:rPr>
              <a:t>Internal rotation of the head </a:t>
            </a:r>
          </a:p>
        </p:txBody>
      </p:sp>
      <p:sp>
        <p:nvSpPr>
          <p:cNvPr id="3" name="Content Placeholder 2">
            <a:extLst>
              <a:ext uri="{FF2B5EF4-FFF2-40B4-BE49-F238E27FC236}">
                <a16:creationId xmlns:a16="http://schemas.microsoft.com/office/drawing/2014/main" id="{AD6CABBF-E9DB-9A07-B590-4461F2B75141}"/>
              </a:ext>
            </a:extLst>
          </p:cNvPr>
          <p:cNvSpPr>
            <a:spLocks noGrp="1"/>
          </p:cNvSpPr>
          <p:nvPr>
            <p:ph idx="1"/>
          </p:nvPr>
        </p:nvSpPr>
        <p:spPr/>
        <p:txBody>
          <a:bodyPr/>
          <a:lstStyle/>
          <a:p>
            <a:r>
              <a:rPr lang="en-US" dirty="0"/>
              <a:t>During contraction, the leading part is pushed downwards onto the pelvic floor. The resistance of this muscular diaphragm brings about rotation.</a:t>
            </a:r>
          </a:p>
          <a:p>
            <a:r>
              <a:rPr lang="en-US" dirty="0"/>
              <a:t>Occiput gradually moves toward the symphysis pubis anteriorly.</a:t>
            </a:r>
          </a:p>
          <a:p>
            <a:r>
              <a:rPr lang="en-US" dirty="0"/>
              <a:t>Whichever part of the fetus meets the lateral half of this slope will be directed forwards and towards the center in a well flexed vertex presentation the occiput leads, and rotates anteriorly through 1/8th of a circle when it meets the pelvic floor. This causes a slight twist in the neck as the head is no longer in direct alignment with the shoulders.</a:t>
            </a:r>
          </a:p>
        </p:txBody>
      </p:sp>
    </p:spTree>
    <p:extLst>
      <p:ext uri="{BB962C8B-B14F-4D97-AF65-F5344CB8AC3E}">
        <p14:creationId xmlns:p14="http://schemas.microsoft.com/office/powerpoint/2010/main" val="1270547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A5CAF-9930-2014-67A6-A47F1F851918}"/>
              </a:ext>
            </a:extLst>
          </p:cNvPr>
          <p:cNvSpPr>
            <a:spLocks noGrp="1"/>
          </p:cNvSpPr>
          <p:nvPr>
            <p:ph idx="1"/>
          </p:nvPr>
        </p:nvSpPr>
        <p:spPr>
          <a:xfrm>
            <a:off x="838200" y="1253331"/>
            <a:ext cx="10515600" cy="4351338"/>
          </a:xfrm>
        </p:spPr>
        <p:txBody>
          <a:bodyPr/>
          <a:lstStyle/>
          <a:p>
            <a:r>
              <a:rPr lang="en-US" dirty="0"/>
              <a:t>The anteroposterior diameter of the head now lies in the widest (anteroposterior) diameter of the pelvic outlet.</a:t>
            </a:r>
          </a:p>
          <a:p>
            <a:r>
              <a:rPr lang="en-US" dirty="0"/>
              <a:t>The occiput slips beneath the sub-pubic arch and crowning occurs when the head no longer recedes between contraction and the widest transverse diameter is born.</a:t>
            </a:r>
          </a:p>
          <a:p>
            <a:r>
              <a:rPr lang="en-US" dirty="0"/>
              <a:t>Of flexion is maintained, the </a:t>
            </a:r>
            <a:r>
              <a:rPr lang="en-US" dirty="0" err="1"/>
              <a:t>suboccipito</a:t>
            </a:r>
            <a:r>
              <a:rPr lang="en-US" dirty="0"/>
              <a:t> bregmatic diameter, usually distends the vaginal orifice.</a:t>
            </a:r>
          </a:p>
        </p:txBody>
      </p:sp>
    </p:spTree>
    <p:extLst>
      <p:ext uri="{BB962C8B-B14F-4D97-AF65-F5344CB8AC3E}">
        <p14:creationId xmlns:p14="http://schemas.microsoft.com/office/powerpoint/2010/main" val="3326941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DF53-36E6-E597-858A-A43B2AD78285}"/>
              </a:ext>
            </a:extLst>
          </p:cNvPr>
          <p:cNvSpPr>
            <a:spLocks noGrp="1"/>
          </p:cNvSpPr>
          <p:nvPr>
            <p:ph type="title"/>
          </p:nvPr>
        </p:nvSpPr>
        <p:spPr/>
        <p:txBody>
          <a:bodyPr/>
          <a:lstStyle/>
          <a:p>
            <a:r>
              <a:rPr lang="en-US" dirty="0">
                <a:solidFill>
                  <a:srgbClr val="C00000"/>
                </a:solidFill>
              </a:rPr>
              <a:t>Extension of the head</a:t>
            </a:r>
          </a:p>
        </p:txBody>
      </p:sp>
      <p:sp>
        <p:nvSpPr>
          <p:cNvPr id="3" name="Content Placeholder 2">
            <a:extLst>
              <a:ext uri="{FF2B5EF4-FFF2-40B4-BE49-F238E27FC236}">
                <a16:creationId xmlns:a16="http://schemas.microsoft.com/office/drawing/2014/main" id="{9E972DC8-A8F1-255A-2AD9-623AD0A28D00}"/>
              </a:ext>
            </a:extLst>
          </p:cNvPr>
          <p:cNvSpPr>
            <a:spLocks noGrp="1"/>
          </p:cNvSpPr>
          <p:nvPr>
            <p:ph idx="1"/>
          </p:nvPr>
        </p:nvSpPr>
        <p:spPr/>
        <p:txBody>
          <a:bodyPr/>
          <a:lstStyle/>
          <a:p>
            <a:r>
              <a:rPr lang="en-US" dirty="0"/>
              <a:t>Once crowning has occurred the fetal head can extend, pivoting on the suboccipital region around the pubic bone.</a:t>
            </a:r>
          </a:p>
          <a:p>
            <a:r>
              <a:rPr lang="en-US" dirty="0"/>
              <a:t>This releases the sinciput, face and chin, which sweep the perineum and are born by a movement of extension.</a:t>
            </a:r>
          </a:p>
          <a:p>
            <a:pPr marL="0" indent="0">
              <a:buNone/>
            </a:pPr>
            <a:r>
              <a:rPr lang="en-US" dirty="0"/>
              <a:t> </a:t>
            </a:r>
          </a:p>
        </p:txBody>
      </p:sp>
    </p:spTree>
    <p:extLst>
      <p:ext uri="{BB962C8B-B14F-4D97-AF65-F5344CB8AC3E}">
        <p14:creationId xmlns:p14="http://schemas.microsoft.com/office/powerpoint/2010/main" val="2137769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F9E093-4E77-C93B-8992-38F8BB58543A}"/>
              </a:ext>
            </a:extLst>
          </p:cNvPr>
          <p:cNvPicPr>
            <a:picLocks noChangeAspect="1"/>
          </p:cNvPicPr>
          <p:nvPr/>
        </p:nvPicPr>
        <p:blipFill>
          <a:blip r:embed="rId2"/>
          <a:stretch>
            <a:fillRect/>
          </a:stretch>
        </p:blipFill>
        <p:spPr>
          <a:xfrm>
            <a:off x="2066463" y="278976"/>
            <a:ext cx="8345898" cy="5907771"/>
          </a:xfrm>
          <a:prstGeom prst="rect">
            <a:avLst/>
          </a:prstGeom>
        </p:spPr>
      </p:pic>
    </p:spTree>
    <p:extLst>
      <p:ext uri="{BB962C8B-B14F-4D97-AF65-F5344CB8AC3E}">
        <p14:creationId xmlns:p14="http://schemas.microsoft.com/office/powerpoint/2010/main" val="39226418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528122-D2C9-A790-0C5A-44DD344BA153}"/>
              </a:ext>
            </a:extLst>
          </p:cNvPr>
          <p:cNvPicPr>
            <a:picLocks noChangeAspect="1"/>
          </p:cNvPicPr>
          <p:nvPr/>
        </p:nvPicPr>
        <p:blipFill>
          <a:blip r:embed="rId2"/>
          <a:stretch>
            <a:fillRect/>
          </a:stretch>
        </p:blipFill>
        <p:spPr>
          <a:xfrm>
            <a:off x="2032205" y="509627"/>
            <a:ext cx="7819718" cy="5485474"/>
          </a:xfrm>
          <a:prstGeom prst="rect">
            <a:avLst/>
          </a:prstGeom>
        </p:spPr>
      </p:pic>
    </p:spTree>
    <p:extLst>
      <p:ext uri="{BB962C8B-B14F-4D97-AF65-F5344CB8AC3E}">
        <p14:creationId xmlns:p14="http://schemas.microsoft.com/office/powerpoint/2010/main" val="2280264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E9FE-56B6-28D2-384F-DD71E6DB86AB}"/>
              </a:ext>
            </a:extLst>
          </p:cNvPr>
          <p:cNvSpPr>
            <a:spLocks noGrp="1"/>
          </p:cNvSpPr>
          <p:nvPr>
            <p:ph type="title"/>
          </p:nvPr>
        </p:nvSpPr>
        <p:spPr/>
        <p:txBody>
          <a:bodyPr/>
          <a:lstStyle/>
          <a:p>
            <a:r>
              <a:rPr lang="en-US" dirty="0">
                <a:solidFill>
                  <a:srgbClr val="C00000"/>
                </a:solidFill>
              </a:rPr>
              <a:t>Internal rotation of the shoulders </a:t>
            </a:r>
          </a:p>
        </p:txBody>
      </p:sp>
      <p:sp>
        <p:nvSpPr>
          <p:cNvPr id="3" name="Content Placeholder 2">
            <a:extLst>
              <a:ext uri="{FF2B5EF4-FFF2-40B4-BE49-F238E27FC236}">
                <a16:creationId xmlns:a16="http://schemas.microsoft.com/office/drawing/2014/main" id="{AD6CABBF-E9DB-9A07-B590-4461F2B75141}"/>
              </a:ext>
            </a:extLst>
          </p:cNvPr>
          <p:cNvSpPr>
            <a:spLocks noGrp="1"/>
          </p:cNvSpPr>
          <p:nvPr>
            <p:ph idx="1"/>
          </p:nvPr>
        </p:nvSpPr>
        <p:spPr/>
        <p:txBody>
          <a:bodyPr/>
          <a:lstStyle/>
          <a:p>
            <a:r>
              <a:rPr lang="en-US" dirty="0"/>
              <a:t>The shoulders undergo a similar rotation to that of the head to lie in the widest diameter of the pelvic outlet, namely anteroposterior. </a:t>
            </a:r>
          </a:p>
          <a:p>
            <a:r>
              <a:rPr lang="en-US" dirty="0"/>
              <a:t> The anterior shoulder is first to reach the </a:t>
            </a:r>
            <a:r>
              <a:rPr lang="en-US" dirty="0" err="1"/>
              <a:t>levator</a:t>
            </a:r>
            <a:r>
              <a:rPr lang="en-US" dirty="0"/>
              <a:t> ani muscle and is therefore rotates anteriorly to lie under the </a:t>
            </a:r>
            <a:r>
              <a:rPr lang="en-US" dirty="0" err="1"/>
              <a:t>symhysis</a:t>
            </a:r>
            <a:r>
              <a:rPr lang="en-US" dirty="0"/>
              <a:t> pubis.  It occurs in the same direction as restitution, and the occiput of the fetal head now lies laterally.</a:t>
            </a:r>
          </a:p>
        </p:txBody>
      </p:sp>
    </p:spTree>
    <p:extLst>
      <p:ext uri="{BB962C8B-B14F-4D97-AF65-F5344CB8AC3E}">
        <p14:creationId xmlns:p14="http://schemas.microsoft.com/office/powerpoint/2010/main" val="413501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24881-B322-1550-9EBF-15D0190F5999}"/>
              </a:ext>
            </a:extLst>
          </p:cNvPr>
          <p:cNvPicPr>
            <a:picLocks noChangeAspect="1"/>
          </p:cNvPicPr>
          <p:nvPr/>
        </p:nvPicPr>
        <p:blipFill>
          <a:blip r:embed="rId2"/>
          <a:stretch>
            <a:fillRect/>
          </a:stretch>
        </p:blipFill>
        <p:spPr>
          <a:xfrm>
            <a:off x="2585577" y="0"/>
            <a:ext cx="7885778" cy="5920514"/>
          </a:xfrm>
          <a:prstGeom prst="rect">
            <a:avLst/>
          </a:prstGeom>
        </p:spPr>
      </p:pic>
    </p:spTree>
    <p:extLst>
      <p:ext uri="{BB962C8B-B14F-4D97-AF65-F5344CB8AC3E}">
        <p14:creationId xmlns:p14="http://schemas.microsoft.com/office/powerpoint/2010/main" val="259365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EC418C-C60C-1872-6383-B79C169BA3F7}"/>
              </a:ext>
            </a:extLst>
          </p:cNvPr>
          <p:cNvPicPr>
            <a:picLocks noChangeAspect="1"/>
          </p:cNvPicPr>
          <p:nvPr/>
        </p:nvPicPr>
        <p:blipFill>
          <a:blip r:embed="rId2"/>
          <a:stretch>
            <a:fillRect/>
          </a:stretch>
        </p:blipFill>
        <p:spPr>
          <a:xfrm>
            <a:off x="1652126" y="188071"/>
            <a:ext cx="7478414" cy="5652289"/>
          </a:xfrm>
          <a:prstGeom prst="rect">
            <a:avLst/>
          </a:prstGeom>
        </p:spPr>
      </p:pic>
    </p:spTree>
    <p:extLst>
      <p:ext uri="{BB962C8B-B14F-4D97-AF65-F5344CB8AC3E}">
        <p14:creationId xmlns:p14="http://schemas.microsoft.com/office/powerpoint/2010/main" val="1653355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07F4-46A9-88D4-559A-81CCFD6B23C9}"/>
              </a:ext>
            </a:extLst>
          </p:cNvPr>
          <p:cNvSpPr>
            <a:spLocks noGrp="1"/>
          </p:cNvSpPr>
          <p:nvPr>
            <p:ph type="title"/>
          </p:nvPr>
        </p:nvSpPr>
        <p:spPr/>
        <p:txBody>
          <a:bodyPr/>
          <a:lstStyle/>
          <a:p>
            <a:r>
              <a:rPr lang="en-US" dirty="0">
                <a:solidFill>
                  <a:srgbClr val="C00000"/>
                </a:solidFill>
              </a:rPr>
              <a:t>Restitution</a:t>
            </a:r>
          </a:p>
        </p:txBody>
      </p:sp>
      <p:sp>
        <p:nvSpPr>
          <p:cNvPr id="3" name="Content Placeholder 2">
            <a:extLst>
              <a:ext uri="{FF2B5EF4-FFF2-40B4-BE49-F238E27FC236}">
                <a16:creationId xmlns:a16="http://schemas.microsoft.com/office/drawing/2014/main" id="{19EA3EA5-2A36-E585-E73C-1C83C4F1144C}"/>
              </a:ext>
            </a:extLst>
          </p:cNvPr>
          <p:cNvSpPr>
            <a:spLocks noGrp="1"/>
          </p:cNvSpPr>
          <p:nvPr>
            <p:ph idx="1"/>
          </p:nvPr>
        </p:nvSpPr>
        <p:spPr>
          <a:xfrm>
            <a:off x="838200" y="1825625"/>
            <a:ext cx="10515600" cy="2702130"/>
          </a:xfrm>
        </p:spPr>
        <p:txBody>
          <a:bodyPr/>
          <a:lstStyle/>
          <a:p>
            <a:r>
              <a:rPr lang="en-US" dirty="0"/>
              <a:t>The twist in the neck of the fetus that resulted from internal rotation is now corrected by a slight untwisting movement.</a:t>
            </a:r>
          </a:p>
          <a:p>
            <a:r>
              <a:rPr lang="en-US" dirty="0"/>
              <a:t>The occiput moves one-eight of a circle towards the side from which it started</a:t>
            </a:r>
          </a:p>
        </p:txBody>
      </p:sp>
    </p:spTree>
    <p:extLst>
      <p:ext uri="{BB962C8B-B14F-4D97-AF65-F5344CB8AC3E}">
        <p14:creationId xmlns:p14="http://schemas.microsoft.com/office/powerpoint/2010/main" val="246759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E079B-FF9E-F4A5-8247-83281BB6C254}"/>
              </a:ext>
            </a:extLst>
          </p:cNvPr>
          <p:cNvPicPr>
            <a:picLocks noChangeAspect="1"/>
          </p:cNvPicPr>
          <p:nvPr/>
        </p:nvPicPr>
        <p:blipFill>
          <a:blip r:embed="rId2"/>
          <a:stretch>
            <a:fillRect/>
          </a:stretch>
        </p:blipFill>
        <p:spPr>
          <a:xfrm>
            <a:off x="1973211" y="615065"/>
            <a:ext cx="7200286" cy="5050947"/>
          </a:xfrm>
          <a:prstGeom prst="rect">
            <a:avLst/>
          </a:prstGeom>
        </p:spPr>
      </p:pic>
    </p:spTree>
    <p:extLst>
      <p:ext uri="{BB962C8B-B14F-4D97-AF65-F5344CB8AC3E}">
        <p14:creationId xmlns:p14="http://schemas.microsoft.com/office/powerpoint/2010/main" val="167888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CF5B-A72E-5B91-8015-F297E5FD42C3}"/>
              </a:ext>
            </a:extLst>
          </p:cNvPr>
          <p:cNvSpPr>
            <a:spLocks noGrp="1"/>
          </p:cNvSpPr>
          <p:nvPr>
            <p:ph type="title"/>
          </p:nvPr>
        </p:nvSpPr>
        <p:spPr>
          <a:xfrm>
            <a:off x="941439" y="571603"/>
            <a:ext cx="10515600" cy="1325563"/>
          </a:xfrm>
        </p:spPr>
        <p:txBody>
          <a:bodyPr/>
          <a:lstStyle/>
          <a:p>
            <a:r>
              <a:rPr lang="en-US" dirty="0">
                <a:solidFill>
                  <a:srgbClr val="C00000"/>
                </a:solidFill>
              </a:rPr>
              <a:t>Lateral flexion </a:t>
            </a:r>
          </a:p>
        </p:txBody>
      </p:sp>
      <p:sp>
        <p:nvSpPr>
          <p:cNvPr id="3" name="Content Placeholder 2">
            <a:extLst>
              <a:ext uri="{FF2B5EF4-FFF2-40B4-BE49-F238E27FC236}">
                <a16:creationId xmlns:a16="http://schemas.microsoft.com/office/drawing/2014/main" id="{F4390ED7-A39F-09EA-D93F-4FD75B784DF6}"/>
              </a:ext>
            </a:extLst>
          </p:cNvPr>
          <p:cNvSpPr>
            <a:spLocks noGrp="1"/>
          </p:cNvSpPr>
          <p:nvPr>
            <p:ph idx="1"/>
          </p:nvPr>
        </p:nvSpPr>
        <p:spPr>
          <a:xfrm>
            <a:off x="675967" y="2026315"/>
            <a:ext cx="10515600" cy="2805369"/>
          </a:xfrm>
        </p:spPr>
        <p:txBody>
          <a:bodyPr/>
          <a:lstStyle/>
          <a:p>
            <a:r>
              <a:rPr lang="en-US" dirty="0"/>
              <a:t>Almost immediately after external rotation, the anterior shoulder slips beneath the subpubic arch and the posterior shoulder passes over the perineum.</a:t>
            </a:r>
          </a:p>
          <a:p>
            <a:r>
              <a:rPr lang="en-US" dirty="0"/>
              <a:t>After delivery of the shoulders, the rest of the body is born by lateral flexion as the spine bends sideways through the curved birth canal.</a:t>
            </a:r>
          </a:p>
        </p:txBody>
      </p:sp>
    </p:spTree>
    <p:extLst>
      <p:ext uri="{BB962C8B-B14F-4D97-AF65-F5344CB8AC3E}">
        <p14:creationId xmlns:p14="http://schemas.microsoft.com/office/powerpoint/2010/main" val="970735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59319-9233-8438-C4B2-9C37F8F24325}"/>
              </a:ext>
            </a:extLst>
          </p:cNvPr>
          <p:cNvPicPr>
            <a:picLocks noChangeAspect="1"/>
          </p:cNvPicPr>
          <p:nvPr/>
        </p:nvPicPr>
        <p:blipFill>
          <a:blip r:embed="rId2"/>
          <a:stretch>
            <a:fillRect/>
          </a:stretch>
        </p:blipFill>
        <p:spPr>
          <a:xfrm>
            <a:off x="2454249" y="339213"/>
            <a:ext cx="7283501" cy="5385884"/>
          </a:xfrm>
          <a:prstGeom prst="rect">
            <a:avLst/>
          </a:prstGeom>
        </p:spPr>
      </p:pic>
    </p:spTree>
    <p:extLst>
      <p:ext uri="{BB962C8B-B14F-4D97-AF65-F5344CB8AC3E}">
        <p14:creationId xmlns:p14="http://schemas.microsoft.com/office/powerpoint/2010/main" val="2001417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FD81F3-1488-C815-FD69-FF41FD7924EC}"/>
              </a:ext>
            </a:extLst>
          </p:cNvPr>
          <p:cNvPicPr>
            <a:picLocks noChangeAspect="1"/>
          </p:cNvPicPr>
          <p:nvPr/>
        </p:nvPicPr>
        <p:blipFill>
          <a:blip r:embed="rId2"/>
          <a:stretch>
            <a:fillRect/>
          </a:stretch>
        </p:blipFill>
        <p:spPr>
          <a:xfrm>
            <a:off x="2470661" y="327003"/>
            <a:ext cx="7250677" cy="5410120"/>
          </a:xfrm>
          <a:prstGeom prst="rect">
            <a:avLst/>
          </a:prstGeom>
        </p:spPr>
      </p:pic>
    </p:spTree>
    <p:extLst>
      <p:ext uri="{BB962C8B-B14F-4D97-AF65-F5344CB8AC3E}">
        <p14:creationId xmlns:p14="http://schemas.microsoft.com/office/powerpoint/2010/main" val="3171472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33B616-EFB8-74E1-5AE5-840C228BB2CE}"/>
              </a:ext>
            </a:extLst>
          </p:cNvPr>
          <p:cNvPicPr>
            <a:picLocks noGrp="1" noChangeAspect="1"/>
          </p:cNvPicPr>
          <p:nvPr>
            <p:ph idx="1"/>
          </p:nvPr>
        </p:nvPicPr>
        <p:blipFill>
          <a:blip r:embed="rId2"/>
          <a:stretch>
            <a:fillRect/>
          </a:stretch>
        </p:blipFill>
        <p:spPr>
          <a:xfrm>
            <a:off x="3372449" y="1662932"/>
            <a:ext cx="5801782" cy="4351337"/>
          </a:xfrm>
          <a:prstGeom prst="rect">
            <a:avLst/>
          </a:prstGeom>
        </p:spPr>
      </p:pic>
      <p:sp>
        <p:nvSpPr>
          <p:cNvPr id="6" name="TextBox 5">
            <a:extLst>
              <a:ext uri="{FF2B5EF4-FFF2-40B4-BE49-F238E27FC236}">
                <a16:creationId xmlns:a16="http://schemas.microsoft.com/office/drawing/2014/main" id="{A82D8317-1F2B-558A-11CD-F36A8554D68B}"/>
              </a:ext>
            </a:extLst>
          </p:cNvPr>
          <p:cNvSpPr txBox="1"/>
          <p:nvPr/>
        </p:nvSpPr>
        <p:spPr>
          <a:xfrm>
            <a:off x="1736623" y="688562"/>
            <a:ext cx="9501648" cy="523220"/>
          </a:xfrm>
          <a:prstGeom prst="rect">
            <a:avLst/>
          </a:prstGeom>
          <a:noFill/>
        </p:spPr>
        <p:txBody>
          <a:bodyPr wrap="square">
            <a:spAutoFit/>
          </a:bodyPr>
          <a:lstStyle/>
          <a:p>
            <a:r>
              <a:rPr lang="en-US" sz="2800" dirty="0"/>
              <a:t>Second stage of </a:t>
            </a:r>
            <a:r>
              <a:rPr lang="en-US" sz="2800" dirty="0" err="1"/>
              <a:t>labour</a:t>
            </a:r>
            <a:r>
              <a:rPr lang="en-US" sz="2800" dirty="0"/>
              <a:t> ends with the delivery of the baby. </a:t>
            </a:r>
          </a:p>
        </p:txBody>
      </p:sp>
    </p:spTree>
    <p:extLst>
      <p:ext uri="{BB962C8B-B14F-4D97-AF65-F5344CB8AC3E}">
        <p14:creationId xmlns:p14="http://schemas.microsoft.com/office/powerpoint/2010/main" val="2864475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F011-2FEC-D070-83A2-4FAC60ECD565}"/>
              </a:ext>
            </a:extLst>
          </p:cNvPr>
          <p:cNvSpPr>
            <a:spLocks noGrp="1"/>
          </p:cNvSpPr>
          <p:nvPr>
            <p:ph type="title"/>
          </p:nvPr>
        </p:nvSpPr>
        <p:spPr/>
        <p:txBody>
          <a:bodyPr/>
          <a:lstStyle/>
          <a:p>
            <a:r>
              <a:rPr lang="en-US" dirty="0">
                <a:solidFill>
                  <a:srgbClr val="C00000"/>
                </a:solidFill>
              </a:rPr>
              <a:t>Third stage of </a:t>
            </a:r>
            <a:r>
              <a:rPr lang="en-US" dirty="0" err="1">
                <a:solidFill>
                  <a:srgbClr val="C00000"/>
                </a:solidFill>
              </a:rPr>
              <a:t>labour</a:t>
            </a:r>
            <a:r>
              <a:rPr lang="en-US" dirty="0">
                <a:solidFill>
                  <a:srgbClr val="C00000"/>
                </a:solidFill>
              </a:rPr>
              <a:t> </a:t>
            </a:r>
          </a:p>
        </p:txBody>
      </p:sp>
      <p:sp>
        <p:nvSpPr>
          <p:cNvPr id="3" name="Content Placeholder 2">
            <a:extLst>
              <a:ext uri="{FF2B5EF4-FFF2-40B4-BE49-F238E27FC236}">
                <a16:creationId xmlns:a16="http://schemas.microsoft.com/office/drawing/2014/main" id="{3D6DA6C2-EF22-0A15-C67E-E7387E136A5F}"/>
              </a:ext>
            </a:extLst>
          </p:cNvPr>
          <p:cNvSpPr>
            <a:spLocks noGrp="1"/>
          </p:cNvSpPr>
          <p:nvPr>
            <p:ph idx="1"/>
          </p:nvPr>
        </p:nvSpPr>
        <p:spPr/>
        <p:txBody>
          <a:bodyPr/>
          <a:lstStyle/>
          <a:p>
            <a:r>
              <a:rPr lang="en-US" dirty="0"/>
              <a:t>This stage begins immediately after delivery of the fetus and involves the separation and expulsion of the placenta and membranes, involving the separation, descent and expulsion of placenta and membranes and control of hemorrhage from the placenta site.</a:t>
            </a:r>
          </a:p>
          <a:p>
            <a:r>
              <a:rPr lang="en-US" dirty="0"/>
              <a:t> The third stage usually lasts between 5 and 15 minutes, but any period </a:t>
            </a:r>
            <a:r>
              <a:rPr lang="en-US" dirty="0" err="1"/>
              <a:t>upto</a:t>
            </a:r>
            <a:r>
              <a:rPr lang="en-US" dirty="0"/>
              <a:t> 30 minutes is considered to be within normal limits.</a:t>
            </a:r>
          </a:p>
        </p:txBody>
      </p:sp>
    </p:spTree>
    <p:extLst>
      <p:ext uri="{BB962C8B-B14F-4D97-AF65-F5344CB8AC3E}">
        <p14:creationId xmlns:p14="http://schemas.microsoft.com/office/powerpoint/2010/main" val="1921555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4431-D152-19A7-6881-B11EE07DCD22}"/>
              </a:ext>
            </a:extLst>
          </p:cNvPr>
          <p:cNvSpPr>
            <a:spLocks noGrp="1"/>
          </p:cNvSpPr>
          <p:nvPr>
            <p:ph type="title"/>
          </p:nvPr>
        </p:nvSpPr>
        <p:spPr>
          <a:xfrm>
            <a:off x="646471" y="500062"/>
            <a:ext cx="10515600" cy="1325563"/>
          </a:xfrm>
        </p:spPr>
        <p:txBody>
          <a:bodyPr/>
          <a:lstStyle/>
          <a:p>
            <a:r>
              <a:rPr lang="en-US" dirty="0">
                <a:solidFill>
                  <a:srgbClr val="C00000"/>
                </a:solidFill>
              </a:rPr>
              <a:t>Mechanical factors </a:t>
            </a:r>
          </a:p>
        </p:txBody>
      </p:sp>
      <p:sp>
        <p:nvSpPr>
          <p:cNvPr id="3" name="Content Placeholder 2">
            <a:extLst>
              <a:ext uri="{FF2B5EF4-FFF2-40B4-BE49-F238E27FC236}">
                <a16:creationId xmlns:a16="http://schemas.microsoft.com/office/drawing/2014/main" id="{9C4C9745-7FE7-9063-5D57-603669B3D816}"/>
              </a:ext>
            </a:extLst>
          </p:cNvPr>
          <p:cNvSpPr>
            <a:spLocks noGrp="1"/>
          </p:cNvSpPr>
          <p:nvPr>
            <p:ph idx="1"/>
          </p:nvPr>
        </p:nvSpPr>
        <p:spPr/>
        <p:txBody>
          <a:bodyPr/>
          <a:lstStyle/>
          <a:p>
            <a:r>
              <a:rPr lang="en-US" dirty="0"/>
              <a:t>As the neonate is born, the uterus spontaneously contracts around its diminishing contents. </a:t>
            </a:r>
          </a:p>
          <a:p>
            <a:r>
              <a:rPr lang="en-US" dirty="0"/>
              <a:t>The uterine fundus now lies just below the level of the umbilicus.  Thus, by the beginning of the third stage, the placental site has already diminished in area by about 75%.</a:t>
            </a:r>
          </a:p>
          <a:p>
            <a:r>
              <a:rPr lang="en-US" dirty="0"/>
              <a:t> As this occurs the placenta becomes compressed and the blood in the intervillous spaces is forced back into the spongy layer of the decidua basalis.</a:t>
            </a:r>
          </a:p>
        </p:txBody>
      </p:sp>
    </p:spTree>
    <p:extLst>
      <p:ext uri="{BB962C8B-B14F-4D97-AF65-F5344CB8AC3E}">
        <p14:creationId xmlns:p14="http://schemas.microsoft.com/office/powerpoint/2010/main" val="19436381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3AEA2-7F22-EDEC-7ADC-75365F5B334B}"/>
              </a:ext>
            </a:extLst>
          </p:cNvPr>
          <p:cNvPicPr>
            <a:picLocks noChangeAspect="1"/>
          </p:cNvPicPr>
          <p:nvPr/>
        </p:nvPicPr>
        <p:blipFill>
          <a:blip r:embed="rId2"/>
          <a:stretch>
            <a:fillRect/>
          </a:stretch>
        </p:blipFill>
        <p:spPr>
          <a:xfrm>
            <a:off x="3173362" y="0"/>
            <a:ext cx="5203723" cy="6075347"/>
          </a:xfrm>
          <a:prstGeom prst="rect">
            <a:avLst/>
          </a:prstGeom>
        </p:spPr>
      </p:pic>
    </p:spTree>
    <p:extLst>
      <p:ext uri="{BB962C8B-B14F-4D97-AF65-F5344CB8AC3E}">
        <p14:creationId xmlns:p14="http://schemas.microsoft.com/office/powerpoint/2010/main" val="181061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299F-2C35-6490-C5EA-44A96E7624EC}"/>
              </a:ext>
            </a:extLst>
          </p:cNvPr>
          <p:cNvSpPr>
            <a:spLocks noGrp="1"/>
          </p:cNvSpPr>
          <p:nvPr>
            <p:ph type="title"/>
          </p:nvPr>
        </p:nvSpPr>
        <p:spPr/>
        <p:txBody>
          <a:bodyPr/>
          <a:lstStyle/>
          <a:p>
            <a:r>
              <a:rPr lang="en-US" dirty="0"/>
              <a:t>Estrogen</a:t>
            </a:r>
          </a:p>
        </p:txBody>
      </p:sp>
      <p:sp>
        <p:nvSpPr>
          <p:cNvPr id="3" name="Content Placeholder 2">
            <a:extLst>
              <a:ext uri="{FF2B5EF4-FFF2-40B4-BE49-F238E27FC236}">
                <a16:creationId xmlns:a16="http://schemas.microsoft.com/office/drawing/2014/main" id="{77BE3F3A-2AFD-B00C-E2E5-C93AB76706B7}"/>
              </a:ext>
            </a:extLst>
          </p:cNvPr>
          <p:cNvSpPr>
            <a:spLocks noGrp="1"/>
          </p:cNvSpPr>
          <p:nvPr>
            <p:ph idx="1"/>
          </p:nvPr>
        </p:nvSpPr>
        <p:spPr/>
        <p:txBody>
          <a:bodyPr/>
          <a:lstStyle/>
          <a:p>
            <a:r>
              <a:rPr lang="en-US" dirty="0"/>
              <a:t>Increase the release of oxytocin from maternal pituitary. </a:t>
            </a:r>
          </a:p>
          <a:p>
            <a:r>
              <a:rPr lang="en-US" dirty="0"/>
              <a:t>Promotes the synthesis of receptors for oxytocin in the myometrium and decidua. </a:t>
            </a:r>
          </a:p>
          <a:p>
            <a:r>
              <a:rPr lang="en-US" dirty="0"/>
              <a:t>Accelerates lysosomal disintegration in amnion cells resulting in amnion cells resulting in increased prostaglandin synthesis.</a:t>
            </a:r>
          </a:p>
          <a:p>
            <a:r>
              <a:rPr lang="en-US" dirty="0"/>
              <a:t> Stimulates the synthesis of myometrial contractile protein ---</a:t>
            </a:r>
            <a:r>
              <a:rPr lang="en-US" dirty="0" err="1"/>
              <a:t>actinomyosin</a:t>
            </a:r>
            <a:r>
              <a:rPr lang="en-US" dirty="0"/>
              <a:t> through cAMP. </a:t>
            </a:r>
          </a:p>
          <a:p>
            <a:r>
              <a:rPr lang="en-US" dirty="0"/>
              <a:t>Increases the excitability of the myometrial cell membranes.</a:t>
            </a:r>
          </a:p>
        </p:txBody>
      </p:sp>
    </p:spTree>
    <p:extLst>
      <p:ext uri="{BB962C8B-B14F-4D97-AF65-F5344CB8AC3E}">
        <p14:creationId xmlns:p14="http://schemas.microsoft.com/office/powerpoint/2010/main" val="22962992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4431-D152-19A7-6881-B11EE07DCD22}"/>
              </a:ext>
            </a:extLst>
          </p:cNvPr>
          <p:cNvSpPr>
            <a:spLocks noGrp="1"/>
          </p:cNvSpPr>
          <p:nvPr>
            <p:ph type="title"/>
          </p:nvPr>
        </p:nvSpPr>
        <p:spPr>
          <a:xfrm>
            <a:off x="646471" y="500062"/>
            <a:ext cx="10515600" cy="1325563"/>
          </a:xfrm>
        </p:spPr>
        <p:txBody>
          <a:bodyPr/>
          <a:lstStyle/>
          <a:p>
            <a:r>
              <a:rPr lang="en-US" dirty="0">
                <a:solidFill>
                  <a:srgbClr val="C00000"/>
                </a:solidFill>
              </a:rPr>
              <a:t>Mechanical factors </a:t>
            </a:r>
          </a:p>
        </p:txBody>
      </p:sp>
      <p:sp>
        <p:nvSpPr>
          <p:cNvPr id="3" name="Content Placeholder 2">
            <a:extLst>
              <a:ext uri="{FF2B5EF4-FFF2-40B4-BE49-F238E27FC236}">
                <a16:creationId xmlns:a16="http://schemas.microsoft.com/office/drawing/2014/main" id="{9C4C9745-7FE7-9063-5D57-603669B3D816}"/>
              </a:ext>
            </a:extLst>
          </p:cNvPr>
          <p:cNvSpPr>
            <a:spLocks noGrp="1"/>
          </p:cNvSpPr>
          <p:nvPr>
            <p:ph idx="1"/>
          </p:nvPr>
        </p:nvSpPr>
        <p:spPr/>
        <p:txBody>
          <a:bodyPr/>
          <a:lstStyle/>
          <a:p>
            <a:r>
              <a:rPr lang="en-US" dirty="0"/>
              <a:t>Retraction of the oblique uterine muscle </a:t>
            </a:r>
            <a:r>
              <a:rPr lang="en-US" dirty="0" err="1"/>
              <a:t>fibres</a:t>
            </a:r>
            <a:r>
              <a:rPr lang="en-US" dirty="0"/>
              <a:t> exerts pressure on the blood vessels so that blood does not drain back into the maternal system. </a:t>
            </a:r>
          </a:p>
          <a:p>
            <a:r>
              <a:rPr lang="en-US" dirty="0"/>
              <a:t>The vessels during this process become tense and congested. With the next contraction the distended veins burst and small amount of blood seeps in between the thin septa of the spongy layer and the placental surface, stripping it from its attachment.</a:t>
            </a:r>
          </a:p>
          <a:p>
            <a:r>
              <a:rPr lang="en-US" dirty="0"/>
              <a:t> As the surface area of the placental attachment reduces, the relatively non elastic placenta begins to detach from the uterine wall.</a:t>
            </a:r>
          </a:p>
        </p:txBody>
      </p:sp>
    </p:spTree>
    <p:extLst>
      <p:ext uri="{BB962C8B-B14F-4D97-AF65-F5344CB8AC3E}">
        <p14:creationId xmlns:p14="http://schemas.microsoft.com/office/powerpoint/2010/main" val="225040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01F8-C347-C6B1-8F5E-7E719AB354E9}"/>
              </a:ext>
            </a:extLst>
          </p:cNvPr>
          <p:cNvSpPr>
            <a:spLocks noGrp="1"/>
          </p:cNvSpPr>
          <p:nvPr>
            <p:ph type="title"/>
          </p:nvPr>
        </p:nvSpPr>
        <p:spPr/>
        <p:txBody>
          <a:bodyPr/>
          <a:lstStyle/>
          <a:p>
            <a:r>
              <a:rPr lang="en-US" dirty="0">
                <a:solidFill>
                  <a:srgbClr val="C00000"/>
                </a:solidFill>
              </a:rPr>
              <a:t>Schultze method </a:t>
            </a:r>
          </a:p>
        </p:txBody>
      </p:sp>
      <p:sp>
        <p:nvSpPr>
          <p:cNvPr id="3" name="Content Placeholder 2">
            <a:extLst>
              <a:ext uri="{FF2B5EF4-FFF2-40B4-BE49-F238E27FC236}">
                <a16:creationId xmlns:a16="http://schemas.microsoft.com/office/drawing/2014/main" id="{FABF89B2-FF25-132E-E71E-4364E787B646}"/>
              </a:ext>
            </a:extLst>
          </p:cNvPr>
          <p:cNvSpPr>
            <a:spLocks noGrp="1"/>
          </p:cNvSpPr>
          <p:nvPr>
            <p:ph idx="1"/>
          </p:nvPr>
        </p:nvSpPr>
        <p:spPr/>
        <p:txBody>
          <a:bodyPr/>
          <a:lstStyle/>
          <a:p>
            <a:r>
              <a:rPr lang="en-US" dirty="0"/>
              <a:t>Separation usually begins centrally so that retroplacental clot is formed.</a:t>
            </a:r>
          </a:p>
          <a:p>
            <a:r>
              <a:rPr lang="en-US" dirty="0"/>
              <a:t> Increased weight helps to strip the adherent lateral borders and peel the membranes off the uterine wall so that the clot thus formed becomes enclosed in a membranous bag as the placenta descends, fetal surface first.</a:t>
            </a:r>
          </a:p>
          <a:p>
            <a:r>
              <a:rPr lang="en-US" dirty="0"/>
              <a:t> This process of separation is associated with more shearing of both placenta and membranes and less fluid blood loss.</a:t>
            </a:r>
          </a:p>
        </p:txBody>
      </p:sp>
    </p:spTree>
    <p:extLst>
      <p:ext uri="{BB962C8B-B14F-4D97-AF65-F5344CB8AC3E}">
        <p14:creationId xmlns:p14="http://schemas.microsoft.com/office/powerpoint/2010/main" val="2724811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5DAF-0137-470A-F43A-3F658AEF2A96}"/>
              </a:ext>
            </a:extLst>
          </p:cNvPr>
          <p:cNvSpPr>
            <a:spLocks noGrp="1"/>
          </p:cNvSpPr>
          <p:nvPr>
            <p:ph type="title"/>
          </p:nvPr>
        </p:nvSpPr>
        <p:spPr/>
        <p:txBody>
          <a:bodyPr/>
          <a:lstStyle/>
          <a:p>
            <a:r>
              <a:rPr lang="en-US" dirty="0">
                <a:solidFill>
                  <a:srgbClr val="C00000"/>
                </a:solidFill>
              </a:rPr>
              <a:t>Matthews Duncan method </a:t>
            </a:r>
          </a:p>
        </p:txBody>
      </p:sp>
      <p:sp>
        <p:nvSpPr>
          <p:cNvPr id="3" name="Content Placeholder 2">
            <a:extLst>
              <a:ext uri="{FF2B5EF4-FFF2-40B4-BE49-F238E27FC236}">
                <a16:creationId xmlns:a16="http://schemas.microsoft.com/office/drawing/2014/main" id="{FD7C0148-1AE2-469D-E77B-622E160BF4BF}"/>
              </a:ext>
            </a:extLst>
          </p:cNvPr>
          <p:cNvSpPr>
            <a:spLocks noGrp="1"/>
          </p:cNvSpPr>
          <p:nvPr>
            <p:ph idx="1"/>
          </p:nvPr>
        </p:nvSpPr>
        <p:spPr/>
        <p:txBody>
          <a:bodyPr/>
          <a:lstStyle/>
          <a:p>
            <a:r>
              <a:rPr lang="en-US" dirty="0"/>
              <a:t> The placenta may begin to separate unevenly at one of its lateral borders. </a:t>
            </a:r>
          </a:p>
          <a:p>
            <a:r>
              <a:rPr lang="en-US" dirty="0"/>
              <a:t>The blood escapes so that separation is unaided by the formation of a retroplacental clot. </a:t>
            </a:r>
          </a:p>
          <a:p>
            <a:r>
              <a:rPr lang="en-US" dirty="0"/>
              <a:t>The placenta descends, slipping sideways, maternal surface first.</a:t>
            </a:r>
          </a:p>
          <a:p>
            <a:r>
              <a:rPr lang="en-US" dirty="0"/>
              <a:t> This process takes longer and is associated with ragged, incomplete expulsion of the membranes and a higher fluid blood loss.</a:t>
            </a:r>
          </a:p>
        </p:txBody>
      </p:sp>
    </p:spTree>
    <p:extLst>
      <p:ext uri="{BB962C8B-B14F-4D97-AF65-F5344CB8AC3E}">
        <p14:creationId xmlns:p14="http://schemas.microsoft.com/office/powerpoint/2010/main" val="8885600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A941A-2E0B-7F9D-6D6B-9E92F5F068E8}"/>
              </a:ext>
            </a:extLst>
          </p:cNvPr>
          <p:cNvPicPr>
            <a:picLocks noChangeAspect="1"/>
          </p:cNvPicPr>
          <p:nvPr/>
        </p:nvPicPr>
        <p:blipFill rotWithShape="1">
          <a:blip r:embed="rId2"/>
          <a:srcRect t="5821"/>
          <a:stretch/>
        </p:blipFill>
        <p:spPr>
          <a:xfrm>
            <a:off x="3844951" y="634181"/>
            <a:ext cx="4502098" cy="5271818"/>
          </a:xfrm>
          <a:prstGeom prst="rect">
            <a:avLst/>
          </a:prstGeom>
        </p:spPr>
      </p:pic>
    </p:spTree>
    <p:extLst>
      <p:ext uri="{BB962C8B-B14F-4D97-AF65-F5344CB8AC3E}">
        <p14:creationId xmlns:p14="http://schemas.microsoft.com/office/powerpoint/2010/main" val="3427359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C90C-0CD0-09EE-071A-98CFC59335DE}"/>
              </a:ext>
            </a:extLst>
          </p:cNvPr>
          <p:cNvSpPr>
            <a:spLocks noGrp="1"/>
          </p:cNvSpPr>
          <p:nvPr>
            <p:ph type="title"/>
          </p:nvPr>
        </p:nvSpPr>
        <p:spPr/>
        <p:txBody>
          <a:bodyPr/>
          <a:lstStyle/>
          <a:p>
            <a:r>
              <a:rPr lang="en-US" dirty="0">
                <a:solidFill>
                  <a:srgbClr val="C00000"/>
                </a:solidFill>
              </a:rPr>
              <a:t>Separation of fetal membranes </a:t>
            </a:r>
          </a:p>
        </p:txBody>
      </p:sp>
      <p:sp>
        <p:nvSpPr>
          <p:cNvPr id="3" name="Content Placeholder 2">
            <a:extLst>
              <a:ext uri="{FF2B5EF4-FFF2-40B4-BE49-F238E27FC236}">
                <a16:creationId xmlns:a16="http://schemas.microsoft.com/office/drawing/2014/main" id="{52072242-BB5B-9555-5C0D-4367900E2E16}"/>
              </a:ext>
            </a:extLst>
          </p:cNvPr>
          <p:cNvSpPr>
            <a:spLocks noGrp="1"/>
          </p:cNvSpPr>
          <p:nvPr>
            <p:ph idx="1"/>
          </p:nvPr>
        </p:nvSpPr>
        <p:spPr/>
        <p:txBody>
          <a:bodyPr/>
          <a:lstStyle/>
          <a:p>
            <a:r>
              <a:rPr lang="en-US" dirty="0"/>
              <a:t>The great decrease in uterine cavity surface area simultaneously throws the fetal membranes—the amnion, chorion and the parietal decidua—into innumerable folds. </a:t>
            </a:r>
          </a:p>
          <a:p>
            <a:r>
              <a:rPr lang="en-US" dirty="0"/>
              <a:t>Membranes usually remain in situ until placental separation is nearly completed. </a:t>
            </a:r>
          </a:p>
          <a:p>
            <a:r>
              <a:rPr lang="en-US" dirty="0"/>
              <a:t>These are then peeled off the uterine wall, partly by further contraction of the myometrium and partly by traction that is exerted by the separated placenta, which lies in the lower segment or upper vagina.</a:t>
            </a:r>
          </a:p>
        </p:txBody>
      </p:sp>
    </p:spTree>
    <p:extLst>
      <p:ext uri="{BB962C8B-B14F-4D97-AF65-F5344CB8AC3E}">
        <p14:creationId xmlns:p14="http://schemas.microsoft.com/office/powerpoint/2010/main" val="756290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EEDE-A2F7-7B5E-F804-D294FCD7325D}"/>
              </a:ext>
            </a:extLst>
          </p:cNvPr>
          <p:cNvSpPr>
            <a:spLocks noGrp="1"/>
          </p:cNvSpPr>
          <p:nvPr>
            <p:ph type="title"/>
          </p:nvPr>
        </p:nvSpPr>
        <p:spPr/>
        <p:txBody>
          <a:bodyPr/>
          <a:lstStyle/>
          <a:p>
            <a:r>
              <a:rPr lang="en-US" dirty="0">
                <a:solidFill>
                  <a:srgbClr val="C00000"/>
                </a:solidFill>
              </a:rPr>
              <a:t>Homeostasis</a:t>
            </a:r>
          </a:p>
        </p:txBody>
      </p:sp>
      <p:sp>
        <p:nvSpPr>
          <p:cNvPr id="3" name="Content Placeholder 2">
            <a:extLst>
              <a:ext uri="{FF2B5EF4-FFF2-40B4-BE49-F238E27FC236}">
                <a16:creationId xmlns:a16="http://schemas.microsoft.com/office/drawing/2014/main" id="{0926D88D-AE82-BB62-B7F3-C7F593895930}"/>
              </a:ext>
            </a:extLst>
          </p:cNvPr>
          <p:cNvSpPr>
            <a:spLocks noGrp="1"/>
          </p:cNvSpPr>
          <p:nvPr>
            <p:ph idx="1"/>
          </p:nvPr>
        </p:nvSpPr>
        <p:spPr/>
        <p:txBody>
          <a:bodyPr/>
          <a:lstStyle/>
          <a:p>
            <a:r>
              <a:rPr lang="en-US" dirty="0"/>
              <a:t>Retraction of the oblique uterine muscle </a:t>
            </a:r>
            <a:r>
              <a:rPr lang="en-US" dirty="0" err="1"/>
              <a:t>fibres</a:t>
            </a:r>
            <a:r>
              <a:rPr lang="en-US" dirty="0"/>
              <a:t> in the upper uterine segment through which the tortuous blood vessels </a:t>
            </a:r>
            <a:r>
              <a:rPr lang="en-US" dirty="0" err="1"/>
              <a:t>interwine</a:t>
            </a:r>
            <a:r>
              <a:rPr lang="en-US" dirty="0"/>
              <a:t>- the resultant thickening of the muscles exert pressure on the torn vessels, acting as clamps, so securing a ligature action.</a:t>
            </a:r>
          </a:p>
          <a:p>
            <a:r>
              <a:rPr lang="en-US" dirty="0"/>
              <a:t>Vigorous uterine contraction following separation-this brings the walls into apposition so that further pressure is exerted on the placental site.  There is transitory activation of the coagulation and fibrinolytic systems during, and immediately following placental separation</a:t>
            </a:r>
          </a:p>
        </p:txBody>
      </p:sp>
    </p:spTree>
    <p:extLst>
      <p:ext uri="{BB962C8B-B14F-4D97-AF65-F5344CB8AC3E}">
        <p14:creationId xmlns:p14="http://schemas.microsoft.com/office/powerpoint/2010/main" val="4612603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2CBB-98B1-3D55-32D5-B700402A8891}"/>
              </a:ext>
            </a:extLst>
          </p:cNvPr>
          <p:cNvSpPr>
            <a:spLocks noGrp="1"/>
          </p:cNvSpPr>
          <p:nvPr>
            <p:ph type="title"/>
          </p:nvPr>
        </p:nvSpPr>
        <p:spPr>
          <a:xfrm>
            <a:off x="3979607" y="2354160"/>
            <a:ext cx="3969774" cy="1325563"/>
          </a:xfrm>
        </p:spPr>
        <p:txBody>
          <a:bodyPr>
            <a:normAutofit/>
          </a:bodyPr>
          <a:lstStyle/>
          <a:p>
            <a:r>
              <a:rPr lang="en-US" sz="6000" dirty="0">
                <a:solidFill>
                  <a:srgbClr val="C00000"/>
                </a:solidFill>
              </a:rPr>
              <a:t>Conclusion</a:t>
            </a:r>
          </a:p>
        </p:txBody>
      </p:sp>
    </p:spTree>
    <p:extLst>
      <p:ext uri="{BB962C8B-B14F-4D97-AF65-F5344CB8AC3E}">
        <p14:creationId xmlns:p14="http://schemas.microsoft.com/office/powerpoint/2010/main" val="39907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E75D-05A9-C41F-A0EA-28B488D63D6A}"/>
              </a:ext>
            </a:extLst>
          </p:cNvPr>
          <p:cNvSpPr>
            <a:spLocks noGrp="1"/>
          </p:cNvSpPr>
          <p:nvPr>
            <p:ph type="title"/>
          </p:nvPr>
        </p:nvSpPr>
        <p:spPr/>
        <p:txBody>
          <a:bodyPr/>
          <a:lstStyle/>
          <a:p>
            <a:r>
              <a:rPr lang="en-US" dirty="0">
                <a:solidFill>
                  <a:srgbClr val="C00000"/>
                </a:solidFill>
              </a:rPr>
              <a:t>Progesterone</a:t>
            </a:r>
          </a:p>
        </p:txBody>
      </p:sp>
      <p:sp>
        <p:nvSpPr>
          <p:cNvPr id="3" name="Content Placeholder 2">
            <a:extLst>
              <a:ext uri="{FF2B5EF4-FFF2-40B4-BE49-F238E27FC236}">
                <a16:creationId xmlns:a16="http://schemas.microsoft.com/office/drawing/2014/main" id="{50851FBF-2662-0F98-77BF-BAB5611DF2EE}"/>
              </a:ext>
            </a:extLst>
          </p:cNvPr>
          <p:cNvSpPr>
            <a:spLocks noGrp="1"/>
          </p:cNvSpPr>
          <p:nvPr>
            <p:ph idx="1"/>
          </p:nvPr>
        </p:nvSpPr>
        <p:spPr/>
        <p:txBody>
          <a:bodyPr/>
          <a:lstStyle/>
          <a:p>
            <a:r>
              <a:rPr lang="en-US" dirty="0"/>
              <a:t>Increased fetal production of dehydroepiandrosterone sulphate (DHEA-S) and cortisol inhibits the conversion of fetal pregnenolone to progesterone. Progesterone levels therefore fall before </a:t>
            </a:r>
            <a:r>
              <a:rPr lang="en-US" dirty="0" err="1"/>
              <a:t>labour</a:t>
            </a:r>
            <a:r>
              <a:rPr lang="en-US" dirty="0"/>
              <a:t>.</a:t>
            </a:r>
          </a:p>
          <a:p>
            <a:r>
              <a:rPr lang="en-US" dirty="0"/>
              <a:t>The alteration in the </a:t>
            </a:r>
            <a:r>
              <a:rPr lang="en-US" dirty="0" err="1"/>
              <a:t>oestrogen:progesterone</a:t>
            </a:r>
            <a:r>
              <a:rPr lang="en-US" dirty="0"/>
              <a:t> ratio rather than the fall in the absolute concentration of progesterone which is linked with the prostaglandin synthesis.</a:t>
            </a:r>
          </a:p>
        </p:txBody>
      </p:sp>
    </p:spTree>
    <p:extLst>
      <p:ext uri="{BB962C8B-B14F-4D97-AF65-F5344CB8AC3E}">
        <p14:creationId xmlns:p14="http://schemas.microsoft.com/office/powerpoint/2010/main" val="289373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3530</Words>
  <Application>Microsoft Office PowerPoint</Application>
  <PresentationFormat>Widescreen</PresentationFormat>
  <Paragraphs>279</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Cambria</vt:lpstr>
      <vt:lpstr>Source Sans Pro</vt:lpstr>
      <vt:lpstr>Wingdings</vt:lpstr>
      <vt:lpstr>Office Theme</vt:lpstr>
      <vt:lpstr>Labour, Stages and its Physiology</vt:lpstr>
      <vt:lpstr>Contents</vt:lpstr>
      <vt:lpstr>Definition</vt:lpstr>
      <vt:lpstr>Normal labour (Eutocia)</vt:lpstr>
      <vt:lpstr>Date of onset of labour </vt:lpstr>
      <vt:lpstr>Causes of Onset of labour</vt:lpstr>
      <vt:lpstr>PowerPoint Presentation</vt:lpstr>
      <vt:lpstr>Estrogen</vt:lpstr>
      <vt:lpstr>Progesterone</vt:lpstr>
      <vt:lpstr>Prostaglandins</vt:lpstr>
      <vt:lpstr>Oxytocin</vt:lpstr>
      <vt:lpstr>Neurological factor </vt:lpstr>
      <vt:lpstr>False labour pain  </vt:lpstr>
      <vt:lpstr>Pre labour (premonitory stage) Begins: </vt:lpstr>
      <vt:lpstr>Features of prelabour </vt:lpstr>
      <vt:lpstr>True Labour pain</vt:lpstr>
      <vt:lpstr>Stages of labour </vt:lpstr>
      <vt:lpstr>First stage of labour</vt:lpstr>
      <vt:lpstr>Phases of first stage of labour </vt:lpstr>
      <vt:lpstr>Phases of first stage of labour </vt:lpstr>
      <vt:lpstr>Second stage of labour </vt:lpstr>
      <vt:lpstr>Third stage of labour </vt:lpstr>
      <vt:lpstr>Fourth stage of labour </vt:lpstr>
      <vt:lpstr>Physiology of first stage of labour </vt:lpstr>
      <vt:lpstr>Physiology of first stage of labour </vt:lpstr>
      <vt:lpstr>PowerPoint Presentation</vt:lpstr>
      <vt:lpstr>Physiology of first stage of labour </vt:lpstr>
      <vt:lpstr>Physiology of first stage of labour </vt:lpstr>
      <vt:lpstr>The Retraction ring </vt:lpstr>
      <vt:lpstr>Cervical effacement </vt:lpstr>
      <vt:lpstr>PowerPoint Presentation</vt:lpstr>
      <vt:lpstr>Cervical Dilatation</vt:lpstr>
      <vt:lpstr>PowerPoint Presentation</vt:lpstr>
      <vt:lpstr>Show-</vt:lpstr>
      <vt:lpstr>Formation of fore water- </vt:lpstr>
      <vt:lpstr>PowerPoint Presentation</vt:lpstr>
      <vt:lpstr>General Fluid Pressure </vt:lpstr>
      <vt:lpstr>Rupture of membrane- </vt:lpstr>
      <vt:lpstr>Fetal Axis Pressure- </vt:lpstr>
      <vt:lpstr>Physiology of second stage of labour </vt:lpstr>
      <vt:lpstr>Physiology of second stage of labour </vt:lpstr>
      <vt:lpstr>Continued..</vt:lpstr>
      <vt:lpstr>Soft tissue displacement </vt:lpstr>
      <vt:lpstr>Continued..</vt:lpstr>
      <vt:lpstr>Presumptive signs of second stage of labour </vt:lpstr>
      <vt:lpstr>Mechanism of normal labour</vt:lpstr>
      <vt:lpstr>Maternal pelvis</vt:lpstr>
      <vt:lpstr>Fetal skull</vt:lpstr>
      <vt:lpstr>Lie</vt:lpstr>
      <vt:lpstr>Presentation </vt:lpstr>
      <vt:lpstr>Presenting part </vt:lpstr>
      <vt:lpstr>Attitude</vt:lpstr>
      <vt:lpstr>Denominator </vt:lpstr>
      <vt:lpstr>Position</vt:lpstr>
      <vt:lpstr>Mechanism of labour </vt:lpstr>
      <vt:lpstr>Principles common to all mechanism </vt:lpstr>
      <vt:lpstr>Six considerations for normal labour </vt:lpstr>
      <vt:lpstr>Cardinal movement</vt:lpstr>
      <vt:lpstr>Engagement</vt:lpstr>
      <vt:lpstr>PowerPoint Presentation</vt:lpstr>
      <vt:lpstr>Descent</vt:lpstr>
      <vt:lpstr>Flexion</vt:lpstr>
      <vt:lpstr>PowerPoint Presentation</vt:lpstr>
      <vt:lpstr>Internal rotation of the head </vt:lpstr>
      <vt:lpstr>PowerPoint Presentation</vt:lpstr>
      <vt:lpstr>Extension of the head</vt:lpstr>
      <vt:lpstr>PowerPoint Presentation</vt:lpstr>
      <vt:lpstr>PowerPoint Presentation</vt:lpstr>
      <vt:lpstr>Internal rotation of the shoulders </vt:lpstr>
      <vt:lpstr>PowerPoint Presentation</vt:lpstr>
      <vt:lpstr>Restitution</vt:lpstr>
      <vt:lpstr>PowerPoint Presentation</vt:lpstr>
      <vt:lpstr>Lateral flexion </vt:lpstr>
      <vt:lpstr>PowerPoint Presentation</vt:lpstr>
      <vt:lpstr>PowerPoint Presentation</vt:lpstr>
      <vt:lpstr>PowerPoint Presentation</vt:lpstr>
      <vt:lpstr>Third stage of labour </vt:lpstr>
      <vt:lpstr>Mechanical factors </vt:lpstr>
      <vt:lpstr>PowerPoint Presentation</vt:lpstr>
      <vt:lpstr>Mechanical factors </vt:lpstr>
      <vt:lpstr>Schultze method </vt:lpstr>
      <vt:lpstr>Matthews Duncan method </vt:lpstr>
      <vt:lpstr>PowerPoint Presentation</vt:lpstr>
      <vt:lpstr>Separation of fetal membranes </vt:lpstr>
      <vt:lpstr>Homeostasis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Stages and its Physiology</dc:title>
  <dc:creator>DMA DSG TEAM</dc:creator>
  <cp:lastModifiedBy>DMA DSG TEAM</cp:lastModifiedBy>
  <cp:revision>3</cp:revision>
  <dcterms:created xsi:type="dcterms:W3CDTF">2022-05-09T04:14:45Z</dcterms:created>
  <dcterms:modified xsi:type="dcterms:W3CDTF">2022-05-13T15:50:49Z</dcterms:modified>
</cp:coreProperties>
</file>